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54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3" r:id="rId4"/>
    <p:sldId id="274" r:id="rId5"/>
    <p:sldId id="281" r:id="rId6"/>
    <p:sldId id="265" r:id="rId7"/>
    <p:sldId id="273" r:id="rId8"/>
    <p:sldId id="278" r:id="rId9"/>
    <p:sldId id="279" r:id="rId10"/>
    <p:sldId id="272" r:id="rId11"/>
    <p:sldId id="280" r:id="rId12"/>
    <p:sldId id="284" r:id="rId13"/>
    <p:sldId id="285" r:id="rId14"/>
    <p:sldId id="282" r:id="rId15"/>
    <p:sldId id="283" r:id="rId16"/>
    <p:sldId id="270" r:id="rId17"/>
    <p:sldId id="286" r:id="rId18"/>
    <p:sldId id="262" r:id="rId19"/>
    <p:sldId id="269" r:id="rId20"/>
    <p:sldId id="268" r:id="rId21"/>
    <p:sldId id="288" r:id="rId22"/>
    <p:sldId id="28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94"/>
  </p:normalViewPr>
  <p:slideViewPr>
    <p:cSldViewPr>
      <p:cViewPr>
        <p:scale>
          <a:sx n="100" d="100"/>
          <a:sy n="100" d="100"/>
        </p:scale>
        <p:origin x="1980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2D92FB1-5188-9346-BF7A-986DEDDAA0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77DA357-3477-1549-9F13-B5C5A6FCA84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D4B6D7FE-2C1B-FB40-A641-80CE2E70C95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1A3C214F-37DA-0340-B1C0-89CAD33B799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0084B678-DB6F-405E-9435-7F577E5404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03A22E9-7B2A-6A45-B566-ED7005E111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F7D0B76-0AE7-A443-B622-21BAF50588E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6A38F0F-89E6-3249-979D-15BF97DC36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305E4AD6-EA9A-8340-B835-B18372C855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C214AD48-A7D4-E94F-ACE5-2B30962ABC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87C6B20D-F011-4DD0-B36C-4BA4FE6DE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08877CA-9907-4D56-B355-2608D3619957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42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C717624-90F4-814C-8700-BFA1A0B5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399" y="228600"/>
            <a:ext cx="4299605" cy="543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000">
                <a:solidFill>
                  <a:srgbClr val="0A5499"/>
                </a:solidFill>
                <a:latin typeface="+mn-ea"/>
                <a:ea typeface="+mn-e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4F0634D-1A22-C34E-A063-846341757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05" y="1591454"/>
            <a:ext cx="8229600" cy="4123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19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85800" y="1676400"/>
            <a:ext cx="7772400" cy="3962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213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70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">
            <a:extLst>
              <a:ext uri="{FF2B5EF4-FFF2-40B4-BE49-F238E27FC236}">
                <a16:creationId xmlns:a16="http://schemas.microsoft.com/office/drawing/2014/main" id="{1439B878-AEF8-EC44-8457-9797060923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82000" y="6172200"/>
            <a:ext cx="260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algn="r">
              <a:defRPr/>
            </a:pPr>
            <a:fld id="{9A116CC8-777D-4933-97CD-CA3B034D2372}" type="slidenum">
              <a:rPr lang="en-US" altLang="en-US" sz="1000" smtClean="0">
                <a:solidFill>
                  <a:srgbClr val="2D3982"/>
                </a:solidFill>
                <a:latin typeface="Franklin Gothic Medium" panose="020B0603020102020204" pitchFamily="34" charset="0"/>
              </a:rPr>
              <a:pPr algn="r">
                <a:defRPr/>
              </a:pPr>
              <a:t>‹#›</a:t>
            </a:fld>
            <a:endParaRPr lang="en-US" altLang="en-US" sz="1000">
              <a:solidFill>
                <a:srgbClr val="2D3982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8" r:id="rId2"/>
    <p:sldLayoutId id="2147483849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su.edu/activities/leadership/distributed_leadership.pdf" TargetMode="External"/><Relationship Id="rId2" Type="http://schemas.openxmlformats.org/officeDocument/2006/relationships/hyperlink" Target="https://www.emerald.com/insight/content/doi/10.1108/09578230810863253/full/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br.org/2002/06/a-survival-guide-for-leaders" TargetMode="External"/><Relationship Id="rId4" Type="http://schemas.openxmlformats.org/officeDocument/2006/relationships/hyperlink" Target="https://www.grad.ubc.ca/current-students/professional-development/facilitative-leadershi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sg.org/blog/putting-systems-thinking-practice" TargetMode="External"/><Relationship Id="rId3" Type="http://schemas.openxmlformats.org/officeDocument/2006/relationships/hyperlink" Target="https://www.frameworksinstitute.org/toolkits.html" TargetMode="External"/><Relationship Id="rId7" Type="http://schemas.openxmlformats.org/officeDocument/2006/relationships/hyperlink" Target="https://hbr.org/1993/07/building-a-learning-organization" TargetMode="External"/><Relationship Id="rId2" Type="http://schemas.openxmlformats.org/officeDocument/2006/relationships/hyperlink" Target="https://ctb.ku.edu/en/table-of-contents/advocacy/encouragement-education/reframe-the-debate/ma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ganizingforpower.files.wordpress.com/2009/06/building-alliances-guidebook.pdf" TargetMode="External"/><Relationship Id="rId5" Type="http://schemas.openxmlformats.org/officeDocument/2006/relationships/hyperlink" Target="https://hbr.org/2012/05/make-your-enemies-your-allies" TargetMode="External"/><Relationship Id="rId4" Type="http://schemas.openxmlformats.org/officeDocument/2006/relationships/hyperlink" Target="https://keithdwalker.ca/wp-content/summaries/l/Leading%20with%20Questions.Marquard.EBS.pdf" TargetMode="External"/><Relationship Id="rId9" Type="http://schemas.openxmlformats.org/officeDocument/2006/relationships/hyperlink" Target="https://onlinelibrary.wiley.com/doi/epdf/10.1002/j.2334-5837.2017.00433.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860425" y="4137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381000" y="2819400"/>
            <a:ext cx="84582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solidFill>
                  <a:srgbClr val="0A5499"/>
                </a:solidFill>
                <a:ea typeface="MS PGothic" panose="020B0600070205080204" pitchFamily="34" charset="-128"/>
              </a:rPr>
              <a:t>Leading </a:t>
            </a:r>
            <a:r>
              <a:rPr lang="en-US" altLang="en-US" sz="4400" dirty="0" smtClean="0">
                <a:solidFill>
                  <a:srgbClr val="0A5499"/>
                </a:solidFill>
                <a:ea typeface="MS PGothic" panose="020B0600070205080204" pitchFamily="34" charset="-128"/>
              </a:rPr>
              <a:t>without Formal </a:t>
            </a:r>
            <a:r>
              <a:rPr lang="en-US" altLang="en-US" sz="4400" dirty="0" smtClean="0">
                <a:solidFill>
                  <a:srgbClr val="0A5499"/>
                </a:solidFill>
                <a:ea typeface="MS PGothic" panose="020B0600070205080204" pitchFamily="34" charset="-128"/>
              </a:rPr>
              <a:t>Authority</a:t>
            </a:r>
          </a:p>
          <a:p>
            <a:pPr algn="ctr" eaLnBrk="1" hangingPunct="1"/>
            <a:endParaRPr lang="en-US" altLang="en-US" sz="1400" dirty="0" smtClean="0">
              <a:solidFill>
                <a:srgbClr val="0A5499"/>
              </a:solidFill>
              <a:ea typeface="MS PGothic" panose="020B0600070205080204" pitchFamily="34" charset="-128"/>
            </a:endParaRPr>
          </a:p>
          <a:p>
            <a:pPr algn="ctr" eaLnBrk="1" hangingPunct="1"/>
            <a:r>
              <a:rPr lang="en-US" altLang="en-US" sz="2800" dirty="0" smtClean="0">
                <a:solidFill>
                  <a:srgbClr val="0A5499"/>
                </a:solidFill>
                <a:ea typeface="MS PGothic" panose="020B0600070205080204" pitchFamily="34" charset="-128"/>
              </a:rPr>
              <a:t>Dr. Elizabeth Castillo</a:t>
            </a:r>
            <a:endParaRPr lang="en-US" altLang="en-US" sz="2800" dirty="0" smtClean="0">
              <a:solidFill>
                <a:srgbClr val="0A5499"/>
              </a:solidFill>
              <a:ea typeface="MS PGothic" panose="020B0600070205080204" pitchFamily="34" charset="-128"/>
            </a:endParaRPr>
          </a:p>
          <a:p>
            <a:pPr algn="ctr" eaLnBrk="1" hangingPunct="1"/>
            <a:r>
              <a:rPr lang="en-US" altLang="en-US" sz="2800" dirty="0" smtClean="0">
                <a:solidFill>
                  <a:srgbClr val="0A5499"/>
                </a:solidFill>
                <a:ea typeface="MS PGothic" panose="020B0600070205080204" pitchFamily="34" charset="-128"/>
              </a:rPr>
              <a:t>Arizona State University</a:t>
            </a:r>
          </a:p>
          <a:p>
            <a:pPr algn="ctr" eaLnBrk="1" hangingPunct="1"/>
            <a:endParaRPr lang="en-US" altLang="en-US" sz="1400" dirty="0" smtClean="0">
              <a:solidFill>
                <a:srgbClr val="0A5499"/>
              </a:solidFill>
              <a:ea typeface="MS PGothic" panose="020B0600070205080204" pitchFamily="34" charset="-128"/>
            </a:endParaRPr>
          </a:p>
          <a:p>
            <a:pPr algn="ctr" eaLnBrk="1" hangingPunct="1"/>
            <a:r>
              <a:rPr lang="en-US" altLang="en-US" sz="1800" dirty="0" smtClean="0">
                <a:solidFill>
                  <a:srgbClr val="0A5499"/>
                </a:solidFill>
                <a:ea typeface="MS PGothic" panose="020B0600070205080204" pitchFamily="34" charset="-128"/>
              </a:rPr>
              <a:t>October 3, 2019</a:t>
            </a:r>
            <a:endParaRPr lang="en-US" altLang="en-US" sz="1800" dirty="0">
              <a:solidFill>
                <a:srgbClr val="0A5499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ED12F19-7AA0-544B-9BE7-6658209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28600"/>
            <a:ext cx="4435475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Leading with Informal Authority</a:t>
            </a:r>
            <a:br>
              <a:rPr lang="en-US" dirty="0"/>
            </a:br>
            <a:r>
              <a:rPr lang="en-US" sz="1200" dirty="0"/>
              <a:t>Dr. Elizabeth Castillo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137960-AA10-F643-902A-7A7FA6D401A4}"/>
              </a:ext>
            </a:extLst>
          </p:cNvPr>
          <p:cNvSpPr txBox="1">
            <a:spLocks/>
          </p:cNvSpPr>
          <p:nvPr/>
        </p:nvSpPr>
        <p:spPr>
          <a:xfrm>
            <a:off x="152400" y="1524000"/>
            <a:ext cx="8839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chemeClr val="accent3">
                    <a:lumMod val="65000"/>
                  </a:schemeClr>
                </a:solidFill>
              </a:rPr>
              <a:t>Common Leadership Myths</a:t>
            </a:r>
            <a:endParaRPr lang="en-US" kern="0" dirty="0">
              <a:solidFill>
                <a:schemeClr val="accent3">
                  <a:lumMod val="65000"/>
                </a:schemeClr>
              </a:solidFill>
            </a:endParaRPr>
          </a:p>
          <a:p>
            <a:pPr marL="457200" lvl="1" indent="0">
              <a:buNone/>
              <a:defRPr/>
            </a:pPr>
            <a:endParaRPr lang="en-US" sz="1000" kern="0" dirty="0" smtClean="0">
              <a:solidFill>
                <a:schemeClr val="accent3">
                  <a:lumMod val="65000"/>
                </a:schemeClr>
              </a:solidFill>
            </a:endParaRPr>
          </a:p>
          <a:p>
            <a:pPr marL="457200" lvl="1" indent="0">
              <a:buNone/>
              <a:defRPr/>
            </a:pPr>
            <a:r>
              <a:rPr lang="en-US" kern="0" dirty="0"/>
              <a:t>6</a:t>
            </a:r>
            <a:r>
              <a:rPr lang="en-US" kern="0" dirty="0" smtClean="0"/>
              <a:t>. Leadership requires positional authority (top dog)</a:t>
            </a:r>
          </a:p>
          <a:p>
            <a:pPr marL="457200" lvl="1" indent="0">
              <a:buNone/>
              <a:defRPr/>
            </a:pPr>
            <a:endParaRPr lang="en-US" kern="0" dirty="0"/>
          </a:p>
          <a:p>
            <a:pPr lvl="1">
              <a:defRPr/>
            </a:pPr>
            <a:r>
              <a:rPr lang="en-US" kern="0" dirty="0" smtClean="0"/>
              <a:t>FACT</a:t>
            </a:r>
            <a:r>
              <a:rPr lang="en-US" kern="0" dirty="0"/>
              <a:t>:  </a:t>
            </a:r>
          </a:p>
          <a:p>
            <a:pPr lvl="2">
              <a:defRPr/>
            </a:pPr>
            <a:r>
              <a:rPr lang="en-US" b="1" kern="0" dirty="0" smtClean="0"/>
              <a:t>Leadership is a process, not a role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kern="0" dirty="0" smtClean="0"/>
              <a:t>We can exercise leadership in any role using our informal authority (social influence)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endParaRPr lang="en-US" kern="0" dirty="0" smtClean="0"/>
          </a:p>
          <a:p>
            <a:pPr marL="457200" lvl="1" indent="0">
              <a:buNone/>
              <a:defRPr/>
            </a:pPr>
            <a:endParaRPr lang="en-US" kern="0" dirty="0" smtClean="0"/>
          </a:p>
          <a:p>
            <a:pPr marL="457200" lvl="1" indent="0">
              <a:buNone/>
              <a:defRPr/>
            </a:pPr>
            <a:endParaRPr lang="en-US" sz="1000" kern="0" dirty="0" smtClean="0"/>
          </a:p>
        </p:txBody>
      </p:sp>
    </p:spTree>
    <p:extLst>
      <p:ext uri="{BB962C8B-B14F-4D97-AF65-F5344CB8AC3E}">
        <p14:creationId xmlns:p14="http://schemas.microsoft.com/office/powerpoint/2010/main" val="17384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8"/>
          <p:cNvSpPr txBox="1">
            <a:spLocks noChangeArrowheads="1"/>
          </p:cNvSpPr>
          <p:nvPr/>
        </p:nvSpPr>
        <p:spPr bwMode="auto">
          <a:xfrm>
            <a:off x="457200" y="2362200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Strategies &amp; Caveats for Leading with Informal Authority</a:t>
            </a:r>
            <a:endParaRPr lang="en-US" altLang="en-US" sz="320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72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ED12F19-7AA0-544B-9BE7-6658209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28600"/>
            <a:ext cx="4435475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Leading with Informal Authority</a:t>
            </a:r>
            <a:br>
              <a:rPr lang="en-US" dirty="0"/>
            </a:br>
            <a:r>
              <a:rPr lang="en-US" sz="1200" dirty="0"/>
              <a:t>Dr. Elizabeth Castillo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137960-AA10-F643-902A-7A7FA6D401A4}"/>
              </a:ext>
            </a:extLst>
          </p:cNvPr>
          <p:cNvSpPr txBox="1">
            <a:spLocks/>
          </p:cNvSpPr>
          <p:nvPr/>
        </p:nvSpPr>
        <p:spPr>
          <a:xfrm>
            <a:off x="247650" y="1447800"/>
            <a:ext cx="866775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A5499"/>
                </a:solidFill>
              </a:rPr>
              <a:t>Strategies for exercising leadership without positional power</a:t>
            </a:r>
          </a:p>
          <a:p>
            <a:pPr lvl="1">
              <a:defRPr/>
            </a:pPr>
            <a:r>
              <a:rPr lang="en-US" sz="2000" kern="0" dirty="0" smtClean="0"/>
              <a:t>Expand mental model of leadership: three frameworks</a:t>
            </a:r>
          </a:p>
          <a:p>
            <a:pPr marL="457200" lvl="1" indent="0">
              <a:buNone/>
              <a:defRPr/>
            </a:pPr>
            <a:endParaRPr lang="en-US" sz="1200" kern="0" dirty="0" smtClean="0"/>
          </a:p>
          <a:p>
            <a:pPr marL="1085850" lvl="2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0070C0"/>
                </a:solidFill>
                <a:ea typeface="ＭＳ Ｐゴシック" charset="0"/>
              </a:rPr>
              <a:t>Distributed Leadership </a:t>
            </a:r>
            <a:r>
              <a:rPr lang="en-US" sz="1200" dirty="0" smtClean="0">
                <a:ea typeface="ＭＳ Ｐゴシック" charset="0"/>
              </a:rPr>
              <a:t>(</a:t>
            </a:r>
            <a:r>
              <a:rPr lang="en-US" sz="1200" dirty="0" smtClean="0">
                <a:ea typeface="ＭＳ Ｐゴシック" charset="0"/>
                <a:hlinkClick r:id="rId2"/>
              </a:rPr>
              <a:t>Harris, 2008</a:t>
            </a:r>
            <a:r>
              <a:rPr lang="en-US" sz="1200" dirty="0" smtClean="0">
                <a:ea typeface="ＭＳ Ｐゴシック" charset="0"/>
              </a:rPr>
              <a:t>; </a:t>
            </a:r>
            <a:r>
              <a:rPr lang="en-US" sz="1200" dirty="0" smtClean="0">
                <a:ea typeface="ＭＳ Ｐゴシック" charset="0"/>
                <a:hlinkClick r:id="rId3"/>
              </a:rPr>
              <a:t>Bolden 2011</a:t>
            </a:r>
            <a:r>
              <a:rPr lang="en-US" sz="1200" dirty="0" smtClean="0">
                <a:ea typeface="ＭＳ Ｐゴシック" charset="0"/>
              </a:rPr>
              <a:t>)</a:t>
            </a:r>
            <a:endParaRPr lang="en-US" sz="1200" b="1" dirty="0" smtClean="0">
              <a:ea typeface="ＭＳ Ｐゴシック" charset="0"/>
            </a:endParaRPr>
          </a:p>
          <a:p>
            <a:pPr marL="800100" lvl="2" indent="0">
              <a:defRPr/>
            </a:pPr>
            <a:r>
              <a:rPr lang="en-US" sz="1600" b="1" dirty="0" smtClean="0">
                <a:ea typeface="ＭＳ Ｐゴシック" charset="0"/>
              </a:rPr>
              <a:t>	        Activating </a:t>
            </a:r>
            <a:r>
              <a:rPr lang="en-US" sz="1600" b="1" dirty="0">
                <a:ea typeface="ＭＳ Ｐゴシック" charset="0"/>
              </a:rPr>
              <a:t>collective intelligence, shared power, empowering </a:t>
            </a:r>
            <a:r>
              <a:rPr lang="en-US" sz="1600" b="1" dirty="0" smtClean="0">
                <a:ea typeface="ＭＳ Ｐゴシック" charset="0"/>
              </a:rPr>
              <a:t>others</a:t>
            </a:r>
          </a:p>
          <a:p>
            <a:pPr marL="800100" lvl="2" indent="0">
              <a:defRPr/>
            </a:pPr>
            <a:endParaRPr lang="en-US" sz="1600" b="1" dirty="0" smtClean="0">
              <a:ea typeface="ＭＳ Ｐゴシック" charset="0"/>
            </a:endParaRPr>
          </a:p>
          <a:p>
            <a:pPr marL="1085850" lvl="2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0070C0"/>
                </a:solidFill>
                <a:ea typeface="ＭＳ Ｐゴシック" charset="0"/>
              </a:rPr>
              <a:t>Facilitative Leadership </a:t>
            </a:r>
            <a:r>
              <a:rPr lang="en-US" sz="1200" dirty="0" smtClean="0">
                <a:ea typeface="ＭＳ Ｐゴシック" charset="0"/>
              </a:rPr>
              <a:t>(</a:t>
            </a:r>
            <a:r>
              <a:rPr lang="en-US" sz="1200" dirty="0" smtClean="0">
                <a:ea typeface="ＭＳ Ｐゴシック" charset="0"/>
                <a:hlinkClick r:id="rId4"/>
              </a:rPr>
              <a:t>Smith, 2003</a:t>
            </a:r>
            <a:r>
              <a:rPr lang="en-US" sz="1200" dirty="0" smtClean="0">
                <a:ea typeface="ＭＳ Ｐゴシック" charset="0"/>
              </a:rPr>
              <a:t>)</a:t>
            </a:r>
            <a:endParaRPr lang="en-US" sz="1600" b="1" dirty="0" smtClean="0">
              <a:solidFill>
                <a:srgbClr val="0070C0"/>
              </a:solidFill>
              <a:ea typeface="ＭＳ Ｐゴシック" charset="0"/>
            </a:endParaRPr>
          </a:p>
          <a:p>
            <a:pPr marL="1257300" lvl="3" indent="0">
              <a:buNone/>
              <a:defRPr/>
            </a:pPr>
            <a:r>
              <a:rPr lang="en-US" sz="1600" b="1" dirty="0" smtClean="0">
                <a:ea typeface="ＭＳ Ｐゴシック" charset="0"/>
              </a:rPr>
              <a:t>Help </a:t>
            </a:r>
            <a:r>
              <a:rPr lang="en-US" sz="1600" b="1" dirty="0">
                <a:ea typeface="ＭＳ Ｐゴシック" charset="0"/>
              </a:rPr>
              <a:t>people make connections and </a:t>
            </a:r>
            <a:r>
              <a:rPr lang="en-US" sz="1600" b="1" dirty="0" smtClean="0">
                <a:ea typeface="ＭＳ Ｐゴシック" charset="0"/>
              </a:rPr>
              <a:t>meaning</a:t>
            </a:r>
          </a:p>
          <a:p>
            <a:pPr marL="1257300" lvl="3" indent="0">
              <a:buNone/>
              <a:defRPr/>
            </a:pPr>
            <a:r>
              <a:rPr lang="en-US" sz="1600" b="1" dirty="0" smtClean="0">
                <a:ea typeface="ＭＳ Ｐゴシック" charset="0"/>
              </a:rPr>
              <a:t>Balance </a:t>
            </a:r>
            <a:r>
              <a:rPr lang="en-US" sz="1600" b="1" dirty="0">
                <a:ea typeface="ＭＳ Ｐゴシック" charset="0"/>
              </a:rPr>
              <a:t>content and </a:t>
            </a:r>
            <a:r>
              <a:rPr lang="en-US" sz="1600" b="1" dirty="0" smtClean="0">
                <a:ea typeface="ＭＳ Ｐゴシック" charset="0"/>
              </a:rPr>
              <a:t>process</a:t>
            </a:r>
          </a:p>
          <a:p>
            <a:pPr marL="1257300" lvl="3" indent="0">
              <a:buNone/>
              <a:defRPr/>
            </a:pPr>
            <a:endParaRPr lang="en-US" sz="1600" b="1" dirty="0" smtClean="0">
              <a:ea typeface="ＭＳ Ｐゴシック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0070C0"/>
                </a:solidFill>
                <a:ea typeface="ＭＳ Ｐゴシック" charset="0"/>
              </a:rPr>
              <a:t>Adaptive Leadership</a:t>
            </a:r>
            <a:r>
              <a:rPr lang="en-US" sz="1600" b="1" dirty="0" smtClean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a typeface="ＭＳ Ｐゴシック" charset="0"/>
              </a:rPr>
              <a:t>(</a:t>
            </a:r>
            <a:r>
              <a:rPr lang="en-US" sz="1200" dirty="0" smtClean="0">
                <a:solidFill>
                  <a:schemeClr val="tx1"/>
                </a:solidFill>
                <a:ea typeface="ＭＳ Ｐゴシック" charset="0"/>
                <a:hlinkClick r:id="rId5"/>
              </a:rPr>
              <a:t>Heifetz &amp; </a:t>
            </a:r>
            <a:r>
              <a:rPr lang="en-US" sz="1200" dirty="0" err="1" smtClean="0">
                <a:solidFill>
                  <a:schemeClr val="tx1"/>
                </a:solidFill>
                <a:ea typeface="ＭＳ Ｐゴシック" charset="0"/>
                <a:hlinkClick r:id="rId5"/>
              </a:rPr>
              <a:t>Linsky</a:t>
            </a:r>
            <a:r>
              <a:rPr lang="en-US" sz="1200" dirty="0" smtClean="0">
                <a:solidFill>
                  <a:schemeClr val="tx1"/>
                </a:solidFill>
                <a:ea typeface="ＭＳ Ｐゴシック" charset="0"/>
                <a:hlinkClick r:id="rId5"/>
              </a:rPr>
              <a:t>, 2002</a:t>
            </a:r>
            <a:r>
              <a:rPr lang="en-US" sz="1200" dirty="0" smtClean="0">
                <a:solidFill>
                  <a:schemeClr val="tx1"/>
                </a:solidFill>
                <a:ea typeface="ＭＳ Ｐゴシック" charset="0"/>
              </a:rPr>
              <a:t>)</a:t>
            </a:r>
          </a:p>
          <a:p>
            <a:pPr marL="1371600" lvl="3" indent="0"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ea typeface="ＭＳ Ｐゴシック" charset="0"/>
              </a:rPr>
              <a:t>Mobilizing </a:t>
            </a:r>
            <a:r>
              <a:rPr lang="en-US" sz="1600" b="1" dirty="0">
                <a:solidFill>
                  <a:schemeClr val="tx1"/>
                </a:solidFill>
                <a:ea typeface="ＭＳ Ｐゴシック" charset="0"/>
              </a:rPr>
              <a:t>people to do adaptive </a:t>
            </a:r>
            <a:r>
              <a:rPr lang="en-US" sz="1600" b="1" dirty="0" smtClean="0">
                <a:solidFill>
                  <a:schemeClr val="tx1"/>
                </a:solidFill>
                <a:ea typeface="ＭＳ Ｐゴシック" charset="0"/>
              </a:rPr>
              <a:t>(transformational) work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endParaRPr lang="en-US" sz="1600" b="1" dirty="0" smtClean="0">
              <a:solidFill>
                <a:schemeClr val="tx1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sz="1600" b="1" dirty="0">
              <a:solidFill>
                <a:schemeClr val="tx1"/>
              </a:solidFill>
              <a:ea typeface="ＭＳ Ｐゴシック" charset="0"/>
            </a:endParaRPr>
          </a:p>
          <a:p>
            <a:pPr lvl="2">
              <a:defRPr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1026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ED12F19-7AA0-544B-9BE7-6658209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28600"/>
            <a:ext cx="4435475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Leading with Informal Authority</a:t>
            </a:r>
            <a:br>
              <a:rPr lang="en-US" dirty="0"/>
            </a:br>
            <a:r>
              <a:rPr lang="en-US" sz="1200" dirty="0"/>
              <a:t>Dr. Elizabeth Castillo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137960-AA10-F643-902A-7A7FA6D401A4}"/>
              </a:ext>
            </a:extLst>
          </p:cNvPr>
          <p:cNvSpPr txBox="1">
            <a:spLocks/>
          </p:cNvSpPr>
          <p:nvPr/>
        </p:nvSpPr>
        <p:spPr>
          <a:xfrm>
            <a:off x="247650" y="1447800"/>
            <a:ext cx="866775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kern="0" dirty="0" smtClean="0">
                <a:solidFill>
                  <a:srgbClr val="0A5499"/>
                </a:solidFill>
              </a:rPr>
              <a:t>Adaptive Leadership Vocabulary</a:t>
            </a:r>
          </a:p>
          <a:p>
            <a:pPr marL="0" indent="0">
              <a:buNone/>
              <a:defRPr/>
            </a:pPr>
            <a:endParaRPr lang="en-US" sz="1000" kern="0" dirty="0" smtClean="0">
              <a:solidFill>
                <a:srgbClr val="0A5499"/>
              </a:solidFill>
            </a:endParaRP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tx1"/>
                </a:solidFill>
              </a:rPr>
              <a:t>Authority:</a:t>
            </a:r>
            <a:r>
              <a:rPr lang="en-US" altLang="en-US" sz="1600" dirty="0">
                <a:solidFill>
                  <a:schemeClr val="tx1"/>
                </a:solidFill>
              </a:rPr>
              <a:t> Formal or informal power within a system, entrusted in exchange for a service. The basic functions provided by authorities are: (1) direction; (2) protection; and (3) order.</a:t>
            </a:r>
            <a:endParaRPr lang="en-US" alt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sz="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tx1"/>
                </a:solidFill>
              </a:rPr>
              <a:t>Formal authority</a:t>
            </a:r>
            <a:r>
              <a:rPr lang="en-US" altLang="en-US" sz="1600" dirty="0">
                <a:solidFill>
                  <a:schemeClr val="tx1"/>
                </a:solidFill>
              </a:rPr>
              <a:t>: Explicit power granted to meet an explicit set of service expectations, such as those in job descriptions or legislative mandates.</a:t>
            </a:r>
          </a:p>
          <a:p>
            <a:pPr marL="0" indent="0">
              <a:buNone/>
            </a:pPr>
            <a:endParaRPr lang="en-US" alt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tx1"/>
                </a:solidFill>
              </a:rPr>
              <a:t>Informal authority: </a:t>
            </a:r>
            <a:r>
              <a:rPr lang="en-US" altLang="en-US" sz="1600" dirty="0">
                <a:solidFill>
                  <a:schemeClr val="tx1"/>
                </a:solidFill>
              </a:rPr>
              <a:t>Power granted implicitly</a:t>
            </a:r>
          </a:p>
          <a:p>
            <a:pPr marL="0" indent="0">
              <a:buNone/>
            </a:pPr>
            <a:endParaRPr lang="en-US" alt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tx1"/>
                </a:solidFill>
              </a:rPr>
              <a:t>Intervention</a:t>
            </a:r>
            <a:r>
              <a:rPr lang="en-US" altLang="en-US" sz="1600" dirty="0">
                <a:solidFill>
                  <a:schemeClr val="tx1"/>
                </a:solidFill>
              </a:rPr>
              <a:t>: Any series of actions or a particular action, including intentional inaction, aimed at mobilizing progress on adaptive challenges</a:t>
            </a:r>
            <a:r>
              <a:rPr lang="en-US" altLang="en-US" sz="1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Source: Heifetz, R. </a:t>
            </a:r>
            <a:r>
              <a:rPr lang="en-US" altLang="en-US" sz="1200" i="1" dirty="0">
                <a:solidFill>
                  <a:schemeClr val="tx1"/>
                </a:solidFill>
              </a:rPr>
              <a:t>Leadership without Easy Answers</a:t>
            </a:r>
          </a:p>
          <a:p>
            <a:pPr>
              <a:defRPr/>
            </a:pPr>
            <a:endParaRPr lang="en-US" sz="1600" b="1" dirty="0" smtClean="0">
              <a:solidFill>
                <a:schemeClr val="tx1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sz="1600" b="1" dirty="0">
              <a:solidFill>
                <a:schemeClr val="tx1"/>
              </a:solidFill>
              <a:ea typeface="ＭＳ Ｐゴシック" charset="0"/>
            </a:endParaRPr>
          </a:p>
          <a:p>
            <a:pPr lvl="2">
              <a:defRPr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7227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ED12F19-7AA0-544B-9BE7-6658209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28600"/>
            <a:ext cx="4435475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Leading with Informal Authority</a:t>
            </a:r>
            <a:br>
              <a:rPr lang="en-US" dirty="0"/>
            </a:br>
            <a:r>
              <a:rPr lang="en-US" sz="1200" dirty="0"/>
              <a:t>Dr. Elizabeth Castillo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137960-AA10-F643-902A-7A7FA6D401A4}"/>
              </a:ext>
            </a:extLst>
          </p:cNvPr>
          <p:cNvSpPr txBox="1">
            <a:spLocks/>
          </p:cNvSpPr>
          <p:nvPr/>
        </p:nvSpPr>
        <p:spPr>
          <a:xfrm>
            <a:off x="168275" y="1295400"/>
            <a:ext cx="86106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kern="0" dirty="0" smtClean="0">
                <a:solidFill>
                  <a:srgbClr val="0A5499"/>
                </a:solidFill>
              </a:rPr>
              <a:t>Strategies &amp; Caveats for </a:t>
            </a:r>
            <a:r>
              <a:rPr lang="en-US" kern="0" dirty="0">
                <a:solidFill>
                  <a:srgbClr val="0A5499"/>
                </a:solidFill>
              </a:rPr>
              <a:t>exercising leadership without positional </a:t>
            </a:r>
            <a:r>
              <a:rPr lang="en-US" kern="0" dirty="0" smtClean="0">
                <a:solidFill>
                  <a:srgbClr val="0A5499"/>
                </a:solidFill>
              </a:rPr>
              <a:t>power</a:t>
            </a:r>
            <a:endParaRPr lang="en-US" altLang="en-US" sz="1800" dirty="0" smtClean="0"/>
          </a:p>
          <a:p>
            <a:pPr marL="457200" lvl="1" indent="0">
              <a:buNone/>
            </a:pPr>
            <a:r>
              <a:rPr lang="en-US" altLang="en-US" sz="2000" dirty="0" smtClean="0">
                <a:sym typeface="Wingdings" panose="05000000000000000000" pitchFamily="2" charset="2"/>
              </a:rPr>
              <a:t>Keep focus on PURPOSE—the end goal to which you are all working (</a:t>
            </a:r>
            <a:r>
              <a:rPr lang="en-US" altLang="en-US" sz="2000" b="1" dirty="0" smtClean="0">
                <a:sym typeface="Wingdings" panose="05000000000000000000" pitchFamily="2" charset="2"/>
              </a:rPr>
              <a:t>mission</a:t>
            </a:r>
            <a:r>
              <a:rPr lang="en-US" altLang="en-US" sz="2000" dirty="0" smtClean="0"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endParaRPr lang="en-US" altLang="en-US" sz="400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en-US" sz="2000" dirty="0" smtClean="0">
                <a:sym typeface="Wingdings" panose="05000000000000000000" pitchFamily="2" charset="2"/>
              </a:rPr>
              <a:t>Problem </a:t>
            </a:r>
            <a:r>
              <a:rPr lang="en-US" altLang="en-US" sz="2000" dirty="0">
                <a:sym typeface="Wingdings" panose="05000000000000000000" pitchFamily="2" charset="2"/>
              </a:rPr>
              <a:t>framing and </a:t>
            </a:r>
            <a:r>
              <a:rPr lang="en-US" altLang="en-US" sz="2000" dirty="0" smtClean="0">
                <a:sym typeface="Wingdings" panose="05000000000000000000" pitchFamily="2" charset="2"/>
              </a:rPr>
              <a:t>reframing </a:t>
            </a:r>
            <a:r>
              <a:rPr lang="en-US" altLang="en-US" sz="1200" dirty="0" smtClean="0">
                <a:sym typeface="Wingdings" panose="05000000000000000000" pitchFamily="2" charset="2"/>
              </a:rPr>
              <a:t>(</a:t>
            </a:r>
            <a:r>
              <a:rPr lang="en-US" altLang="en-US" sz="1200" dirty="0" smtClean="0">
                <a:sym typeface="Wingdings" panose="05000000000000000000" pitchFamily="2" charset="2"/>
                <a:hlinkClick r:id="rId2"/>
              </a:rPr>
              <a:t>Community Toolbox, 2019</a:t>
            </a:r>
            <a:r>
              <a:rPr lang="en-US" altLang="en-US" sz="1200" dirty="0" smtClean="0">
                <a:sym typeface="Wingdings" panose="05000000000000000000" pitchFamily="2" charset="2"/>
              </a:rPr>
              <a:t>; </a:t>
            </a:r>
            <a:r>
              <a:rPr lang="en-US" altLang="en-US" sz="1200" dirty="0" smtClean="0">
                <a:sym typeface="Wingdings" panose="05000000000000000000" pitchFamily="2" charset="2"/>
                <a:hlinkClick r:id="rId3"/>
              </a:rPr>
              <a:t>Frameworks Institute</a:t>
            </a:r>
            <a:r>
              <a:rPr lang="en-US" altLang="en-US" sz="1200" dirty="0" smtClean="0">
                <a:sym typeface="Wingdings" panose="05000000000000000000" pitchFamily="2" charset="2"/>
              </a:rPr>
              <a:t>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en-US" sz="2000" dirty="0" smtClean="0">
                <a:sym typeface="Wingdings" panose="05000000000000000000" pitchFamily="2" charset="2"/>
              </a:rPr>
              <a:t>Leading by asking questions </a:t>
            </a:r>
            <a:r>
              <a:rPr lang="en-US" altLang="en-US" sz="1200" dirty="0" smtClean="0">
                <a:sym typeface="Wingdings" panose="05000000000000000000" pitchFamily="2" charset="2"/>
                <a:hlinkClick r:id="rId4"/>
              </a:rPr>
              <a:t>(Marquardt, 2014)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Find </a:t>
            </a: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allies, create </a:t>
            </a:r>
            <a:r>
              <a:rPr lang="en-US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alliances </a:t>
            </a:r>
            <a:r>
              <a:rPr lang="en-US" altLang="en-US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en-US" altLang="en-US" sz="1200" dirty="0" smtClean="0">
                <a:solidFill>
                  <a:schemeClr val="tx1"/>
                </a:solidFill>
                <a:sym typeface="Wingdings" panose="05000000000000000000" pitchFamily="2" charset="2"/>
                <a:hlinkClick r:id="rId5"/>
              </a:rPr>
              <a:t>Uzzi &amp; Dunlap, 2012</a:t>
            </a:r>
            <a:r>
              <a:rPr lang="en-US" altLang="en-US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; </a:t>
            </a:r>
            <a:r>
              <a:rPr lang="en-US" altLang="en-US" sz="1200" dirty="0" smtClean="0">
                <a:solidFill>
                  <a:schemeClr val="tx1"/>
                </a:solidFill>
                <a:sym typeface="Wingdings" panose="05000000000000000000" pitchFamily="2" charset="2"/>
                <a:hlinkClick r:id="rId6"/>
              </a:rPr>
              <a:t>Organizing for Power, 2009</a:t>
            </a:r>
            <a:r>
              <a:rPr lang="en-US" altLang="en-US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Build </a:t>
            </a: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culture of learning and </a:t>
            </a:r>
            <a:r>
              <a:rPr lang="en-US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inquiry </a:t>
            </a:r>
            <a:r>
              <a:rPr lang="en-US" altLang="en-US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en-US" altLang="en-US" sz="1200" dirty="0" smtClean="0">
                <a:solidFill>
                  <a:schemeClr val="tx1"/>
                </a:solidFill>
                <a:sym typeface="Wingdings" panose="05000000000000000000" pitchFamily="2" charset="2"/>
                <a:hlinkClick r:id="rId7"/>
              </a:rPr>
              <a:t>Garvin, 1993</a:t>
            </a:r>
            <a:r>
              <a:rPr lang="en-US" altLang="en-US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altLang="en-US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en-US" sz="2000" dirty="0" smtClean="0">
                <a:sym typeface="Wingdings" panose="05000000000000000000" pitchFamily="2" charset="2"/>
              </a:rPr>
              <a:t>Learn systems thinking </a:t>
            </a:r>
            <a:r>
              <a:rPr lang="en-US" altLang="en-US" sz="1200" dirty="0" smtClean="0">
                <a:sym typeface="Wingdings" panose="05000000000000000000" pitchFamily="2" charset="2"/>
              </a:rPr>
              <a:t>(</a:t>
            </a:r>
            <a:r>
              <a:rPr lang="en-US" altLang="en-US" sz="1200" dirty="0" smtClean="0">
                <a:sym typeface="Wingdings" panose="05000000000000000000" pitchFamily="2" charset="2"/>
                <a:hlinkClick r:id="rId8"/>
              </a:rPr>
              <a:t>FSG, Gopal, &amp; </a:t>
            </a:r>
            <a:r>
              <a:rPr lang="en-US" altLang="en-US" sz="1200" dirty="0" err="1" smtClean="0">
                <a:sym typeface="Wingdings" panose="05000000000000000000" pitchFamily="2" charset="2"/>
                <a:hlinkClick r:id="rId8"/>
              </a:rPr>
              <a:t>Preskill</a:t>
            </a:r>
            <a:r>
              <a:rPr lang="en-US" altLang="en-US" sz="1200" dirty="0" smtClean="0">
                <a:sym typeface="Wingdings" panose="05000000000000000000" pitchFamily="2" charset="2"/>
                <a:hlinkClick r:id="rId8"/>
              </a:rPr>
              <a:t>, 2016</a:t>
            </a:r>
            <a:r>
              <a:rPr lang="en-US" altLang="en-US" sz="1200" dirty="0" smtClean="0">
                <a:sym typeface="Wingdings" panose="05000000000000000000" pitchFamily="2" charset="2"/>
              </a:rPr>
              <a:t>; </a:t>
            </a:r>
            <a:r>
              <a:rPr lang="en-US" altLang="en-US" sz="1200" dirty="0" smtClean="0">
                <a:sym typeface="Wingdings" panose="05000000000000000000" pitchFamily="2" charset="2"/>
                <a:hlinkClick r:id="rId8"/>
              </a:rPr>
              <a:t>Kim, 1999</a:t>
            </a:r>
            <a:r>
              <a:rPr lang="en-US" altLang="en-US" sz="1200" dirty="0" smtClean="0">
                <a:sym typeface="Wingdings" panose="05000000000000000000" pitchFamily="2" charset="2"/>
              </a:rPr>
              <a:t>; </a:t>
            </a:r>
            <a:r>
              <a:rPr lang="en-US" altLang="en-US" sz="1200" dirty="0" smtClean="0">
                <a:sym typeface="Wingdings" panose="05000000000000000000" pitchFamily="2" charset="2"/>
                <a:hlinkClick r:id="rId9"/>
              </a:rPr>
              <a:t>Arnold &amp; Wade, 2017</a:t>
            </a:r>
            <a:r>
              <a:rPr lang="en-US" altLang="en-US" sz="1200" dirty="0" smtClean="0">
                <a:sym typeface="Wingdings" panose="05000000000000000000" pitchFamily="2" charset="2"/>
              </a:rPr>
              <a:t>)</a:t>
            </a:r>
            <a:endParaRPr lang="en-US" altLang="en-US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Recognize &amp; m</a:t>
            </a:r>
            <a:r>
              <a:rPr lang="en-US" altLang="en-US" sz="2000" dirty="0" smtClean="0">
                <a:solidFill>
                  <a:schemeClr val="tx1"/>
                </a:solidFill>
              </a:rPr>
              <a:t>anage </a:t>
            </a:r>
            <a:r>
              <a:rPr lang="en-US" altLang="en-US" sz="2000" dirty="0">
                <a:solidFill>
                  <a:schemeClr val="tx1"/>
                </a:solidFill>
              </a:rPr>
              <a:t>anxiety of your </a:t>
            </a:r>
            <a:r>
              <a:rPr lang="en-US" altLang="en-US" sz="2000" dirty="0" smtClean="0">
                <a:solidFill>
                  <a:schemeClr val="tx1"/>
                </a:solidFill>
              </a:rPr>
              <a:t>stakeholders (</a:t>
            </a:r>
            <a:r>
              <a:rPr lang="en-US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turn </a:t>
            </a: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up </a:t>
            </a:r>
            <a:r>
              <a:rPr lang="en-US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heat, balance </a:t>
            </a: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discomfort with </a:t>
            </a:r>
            <a:r>
              <a:rPr lang="en-US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stretching, monitor mood)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 Self-reflection</a:t>
            </a: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, self-care (for you and others)</a:t>
            </a:r>
          </a:p>
          <a:p>
            <a:pPr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>
              <a:defRPr/>
            </a:pPr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ED12F19-7AA0-544B-9BE7-6658209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28600"/>
            <a:ext cx="4435475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Leading with Informal Authority</a:t>
            </a:r>
            <a:br>
              <a:rPr lang="en-US" dirty="0"/>
            </a:br>
            <a:r>
              <a:rPr lang="en-US" sz="1200" dirty="0"/>
              <a:t>Dr. Elizabeth Castillo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137960-AA10-F643-902A-7A7FA6D401A4}"/>
              </a:ext>
            </a:extLst>
          </p:cNvPr>
          <p:cNvSpPr txBox="1">
            <a:spLocks/>
          </p:cNvSpPr>
          <p:nvPr/>
        </p:nvSpPr>
        <p:spPr>
          <a:xfrm>
            <a:off x="247650" y="1371600"/>
            <a:ext cx="81915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kern="0" dirty="0" smtClean="0">
                <a:solidFill>
                  <a:srgbClr val="0A5499"/>
                </a:solidFill>
              </a:rPr>
              <a:t>Problem framing exercise</a:t>
            </a:r>
          </a:p>
          <a:p>
            <a:pPr>
              <a:defRPr/>
            </a:pP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47650" y="196947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Clr>
                <a:srgbClr val="BAABE3"/>
              </a:buClr>
            </a:pPr>
            <a:r>
              <a:rPr lang="en-US" altLang="en-US" sz="2800" b="1" dirty="0">
                <a:solidFill>
                  <a:srgbClr val="242852"/>
                </a:solidFill>
                <a:latin typeface="Candara" panose="020E0502030303020204" pitchFamily="34" charset="0"/>
              </a:rPr>
              <a:t>You are the owner of an old, downtown office building.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2362200"/>
            <a:ext cx="5200650" cy="288259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Candara" panose="020E0502030303020204" pitchFamily="34" charset="0"/>
              <a:buNone/>
            </a:pPr>
            <a:endParaRPr lang="en-US" altLang="en-US" sz="1200" dirty="0" smtClean="0"/>
          </a:p>
          <a:p>
            <a:pPr>
              <a:spcBef>
                <a:spcPts val="1200"/>
              </a:spcBef>
              <a:buFont typeface="Candara" panose="020E0502030303020204" pitchFamily="34" charset="0"/>
              <a:buNone/>
            </a:pPr>
            <a:r>
              <a:rPr lang="en-US" altLang="en-US" sz="2200" dirty="0" smtClean="0"/>
              <a:t>Your tenants are complaining-- their employees are getting angry because of the long delay to get an elevator to the lobby at quitting time. </a:t>
            </a:r>
          </a:p>
          <a:p>
            <a:pPr>
              <a:spcBef>
                <a:spcPts val="1200"/>
              </a:spcBef>
              <a:buFont typeface="Candara" panose="020E0502030303020204" pitchFamily="34" charset="0"/>
              <a:buNone/>
            </a:pPr>
            <a:r>
              <a:rPr lang="en-US" altLang="en-US" sz="2200" dirty="0" smtClean="0"/>
              <a:t>How </a:t>
            </a:r>
            <a:r>
              <a:rPr lang="en-US" altLang="en-US" sz="2200" dirty="0" smtClean="0"/>
              <a:t>do you solve this problem?</a:t>
            </a:r>
          </a:p>
        </p:txBody>
      </p:sp>
      <p:pic>
        <p:nvPicPr>
          <p:cNvPr id="6" name="Content Placeholder 5" descr="elevator_building_1319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734958"/>
            <a:ext cx="3168410" cy="2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ED12F19-7AA0-544B-9BE7-6658209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28600"/>
            <a:ext cx="4435475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Leading with Informal Authority</a:t>
            </a:r>
            <a:br>
              <a:rPr lang="en-US" dirty="0"/>
            </a:br>
            <a:r>
              <a:rPr lang="en-US" sz="1200" dirty="0"/>
              <a:t>Dr. Elizabeth Castillo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137960-AA10-F643-902A-7A7FA6D401A4}"/>
              </a:ext>
            </a:extLst>
          </p:cNvPr>
          <p:cNvSpPr txBox="1">
            <a:spLocks/>
          </p:cNvSpPr>
          <p:nvPr/>
        </p:nvSpPr>
        <p:spPr>
          <a:xfrm>
            <a:off x="247650" y="1371600"/>
            <a:ext cx="81915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kern="0" dirty="0" smtClean="0">
                <a:solidFill>
                  <a:srgbClr val="0A5499"/>
                </a:solidFill>
              </a:rPr>
              <a:t>Different framing </a:t>
            </a:r>
            <a:r>
              <a:rPr lang="en-US" b="1" kern="0" dirty="0" smtClean="0">
                <a:solidFill>
                  <a:srgbClr val="0A5499"/>
                </a:solidFill>
                <a:sym typeface="Wingdings" panose="05000000000000000000" pitchFamily="2" charset="2"/>
              </a:rPr>
              <a:t> different approaches to solution</a:t>
            </a:r>
            <a:endParaRPr lang="en-US" b="1" kern="0" dirty="0" smtClean="0">
              <a:solidFill>
                <a:srgbClr val="0A5499"/>
              </a:solidFill>
            </a:endParaRPr>
          </a:p>
          <a:p>
            <a:pPr>
              <a:defRPr/>
            </a:pP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elevator_building_1319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3850971"/>
            <a:ext cx="2607660" cy="206564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905000"/>
            <a:ext cx="8142288" cy="428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kern="0" dirty="0" smtClean="0"/>
              <a:t>Flexible hours=too many people getting off work at same time</a:t>
            </a:r>
          </a:p>
          <a:p>
            <a:r>
              <a:rPr lang="en-US" altLang="en-US" kern="0" dirty="0" smtClean="0"/>
              <a:t>Faster elevators=the elevators are too slow</a:t>
            </a:r>
          </a:p>
          <a:p>
            <a:r>
              <a:rPr lang="en-US" altLang="en-US" kern="0" dirty="0" smtClean="0"/>
              <a:t>Bigger elevators=elevators not carrying enough people</a:t>
            </a:r>
          </a:p>
          <a:p>
            <a:r>
              <a:rPr lang="en-US" altLang="en-US" kern="0" dirty="0" smtClean="0"/>
              <a:t>More elevators=too few elevators</a:t>
            </a:r>
          </a:p>
          <a:p>
            <a:r>
              <a:rPr lang="en-US" altLang="en-US" kern="0" dirty="0" smtClean="0"/>
              <a:t>Playing music=wait is frustrating</a:t>
            </a: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60676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8"/>
          <p:cNvSpPr txBox="1">
            <a:spLocks noChangeArrowheads="1"/>
          </p:cNvSpPr>
          <p:nvPr/>
        </p:nvSpPr>
        <p:spPr bwMode="auto">
          <a:xfrm>
            <a:off x="457200" y="2590800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Action Steps to Develop Your Leadership Capacity</a:t>
            </a:r>
            <a:endParaRPr lang="en-US" altLang="en-US" sz="320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ED12F19-7AA0-544B-9BE7-6658209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28600"/>
            <a:ext cx="4435475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Leading with Informal Authority</a:t>
            </a:r>
            <a:br>
              <a:rPr lang="en-US" dirty="0"/>
            </a:br>
            <a:r>
              <a:rPr lang="en-US" sz="1200" dirty="0"/>
              <a:t>Dr. Elizabeth Castillo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137960-AA10-F643-902A-7A7FA6D401A4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7696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A5499"/>
                </a:solidFill>
              </a:rPr>
              <a:t>Action steps to develop your leadership </a:t>
            </a:r>
            <a:r>
              <a:rPr lang="en-US" kern="0" dirty="0" smtClean="0">
                <a:solidFill>
                  <a:srgbClr val="0A5499"/>
                </a:solidFill>
              </a:rPr>
              <a:t>capacity</a:t>
            </a:r>
            <a:endParaRPr lang="en-US" kern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981200"/>
            <a:ext cx="7848600" cy="385127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Palatino" charset="0"/>
              <a:buAutoNum type="arabicPeriod"/>
            </a:pPr>
            <a:r>
              <a:rPr lang="en-US" altLang="en-US" sz="2000" kern="0" dirty="0" smtClean="0">
                <a:latin typeface="Arial" panose="020B0604020202020204" pitchFamily="34" charset="0"/>
                <a:cs typeface="Calibri" panose="020F0502020204030204" pitchFamily="34" charset="0"/>
              </a:rPr>
              <a:t>Gain clarity! What is your personal mission statement? Why are you doing this work?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Palatino" charset="0"/>
              <a:buAutoNum type="arabicPeriod"/>
            </a:pPr>
            <a:r>
              <a:rPr lang="en-US" altLang="en-US" sz="2000" kern="0" dirty="0" smtClean="0">
                <a:latin typeface="Arial" panose="020B0604020202020204" pitchFamily="34" charset="0"/>
                <a:cs typeface="Calibri" panose="020F0502020204030204" pitchFamily="34" charset="0"/>
              </a:rPr>
              <a:t>Know the issues in the nonprofit sector. Where are you getting your information?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Palatino" charset="0"/>
              <a:buAutoNum type="arabicPeriod"/>
            </a:pPr>
            <a:r>
              <a:rPr lang="en-US" altLang="en-US" sz="2000" kern="0" dirty="0" smtClean="0">
                <a:latin typeface="Arial" panose="020B0604020202020204" pitchFamily="34" charset="0"/>
                <a:cs typeface="Calibri" panose="020F0502020204030204" pitchFamily="34" charset="0"/>
              </a:rPr>
              <a:t>What are you doing to build and sustain your network?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Palatino" charset="0"/>
              <a:buAutoNum type="arabicPeriod"/>
            </a:pPr>
            <a:r>
              <a:rPr lang="en-US" altLang="en-US" sz="2000" kern="0" dirty="0" smtClean="0">
                <a:latin typeface="Arial" panose="020B0604020202020204" pitchFamily="34" charset="0"/>
                <a:cs typeface="Calibri" panose="020F0502020204030204" pitchFamily="34" charset="0"/>
              </a:rPr>
              <a:t>What is your plan for learning and growing—personally, professionally, organizationally? 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Palatino" charset="0"/>
              <a:buAutoNum type="arabicPeriod"/>
            </a:pPr>
            <a:r>
              <a:rPr lang="en-US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How are you using your voice?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Palatino" charset="0"/>
              <a:buAutoNum type="arabicPeriod"/>
            </a:pPr>
            <a:r>
              <a:rPr lang="en-US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How are your creating space for discussion of shared values and collective action?   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137960-AA10-F643-902A-7A7FA6D401A4}"/>
              </a:ext>
            </a:extLst>
          </p:cNvPr>
          <p:cNvSpPr txBox="1">
            <a:spLocks/>
          </p:cNvSpPr>
          <p:nvPr/>
        </p:nvSpPr>
        <p:spPr>
          <a:xfrm>
            <a:off x="723900" y="1524000"/>
            <a:ext cx="7696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" b="2855"/>
          <a:stretch/>
        </p:blipFill>
        <p:spPr>
          <a:xfrm>
            <a:off x="914400" y="1268226"/>
            <a:ext cx="7162800" cy="4626348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ED12F19-7AA0-544B-9BE7-6658209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28600"/>
            <a:ext cx="4435475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Leading with Informal Authority</a:t>
            </a:r>
            <a:br>
              <a:rPr lang="en-US" dirty="0"/>
            </a:br>
            <a:r>
              <a:rPr lang="en-US" sz="1200" dirty="0"/>
              <a:t>Dr. Elizabeth Castillo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ED12F19-7AA0-544B-9BE7-6658209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304800"/>
            <a:ext cx="4435475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Leading with Informal Authority</a:t>
            </a:r>
            <a:br>
              <a:rPr lang="en-US" dirty="0" smtClean="0"/>
            </a:br>
            <a:r>
              <a:rPr lang="en-US" sz="1200" dirty="0" smtClean="0"/>
              <a:t>Dr. </a:t>
            </a:r>
            <a:r>
              <a:rPr lang="en-US" sz="1200" dirty="0" smtClean="0"/>
              <a:t>Elizabeth Castillo 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137960-AA10-F643-902A-7A7FA6D401A4}"/>
              </a:ext>
            </a:extLst>
          </p:cNvPr>
          <p:cNvSpPr txBox="1">
            <a:spLocks/>
          </p:cNvSpPr>
          <p:nvPr/>
        </p:nvSpPr>
        <p:spPr>
          <a:xfrm>
            <a:off x="468312" y="1447800"/>
            <a:ext cx="8054975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kern="0" dirty="0" smtClean="0">
                <a:solidFill>
                  <a:srgbClr val="0A5499"/>
                </a:solidFill>
              </a:rPr>
              <a:t>Session Overview</a:t>
            </a:r>
          </a:p>
          <a:p>
            <a:pPr marL="0" indent="0">
              <a:buNone/>
              <a:defRPr/>
            </a:pPr>
            <a:endParaRPr lang="en-US" sz="1200" kern="0" dirty="0" smtClean="0">
              <a:solidFill>
                <a:srgbClr val="0A5499"/>
              </a:solidFill>
            </a:endParaRPr>
          </a:p>
          <a:p>
            <a:pPr>
              <a:defRPr/>
            </a:pPr>
            <a:r>
              <a:rPr lang="en-US" kern="0" dirty="0" smtClean="0">
                <a:solidFill>
                  <a:srgbClr val="0A5499"/>
                </a:solidFill>
              </a:rPr>
              <a:t>What is leadership? Busting some common myths</a:t>
            </a:r>
          </a:p>
          <a:p>
            <a:pPr marL="0" indent="0">
              <a:buNone/>
              <a:defRPr/>
            </a:pPr>
            <a:endParaRPr lang="en-US" sz="1200" kern="0" dirty="0" smtClean="0">
              <a:solidFill>
                <a:srgbClr val="0A5499"/>
              </a:solidFill>
            </a:endParaRPr>
          </a:p>
          <a:p>
            <a:pPr>
              <a:defRPr/>
            </a:pPr>
            <a:r>
              <a:rPr lang="en-US" kern="0" dirty="0" smtClean="0">
                <a:solidFill>
                  <a:srgbClr val="0A5499"/>
                </a:solidFill>
              </a:rPr>
              <a:t>Strategies &amp; caveats for exercising leadership via informal authority</a:t>
            </a:r>
          </a:p>
          <a:p>
            <a:pPr marL="0" indent="0">
              <a:buNone/>
              <a:defRPr/>
            </a:pPr>
            <a:endParaRPr lang="en-US" sz="1200" kern="0" dirty="0" smtClean="0">
              <a:solidFill>
                <a:srgbClr val="0A5499"/>
              </a:solidFill>
            </a:endParaRPr>
          </a:p>
          <a:p>
            <a:pPr>
              <a:defRPr/>
            </a:pPr>
            <a:r>
              <a:rPr lang="en-US" kern="0" dirty="0" smtClean="0">
                <a:solidFill>
                  <a:srgbClr val="0A5499"/>
                </a:solidFill>
              </a:rPr>
              <a:t>Action steps to develop your leadership capacity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137960-AA10-F643-902A-7A7FA6D401A4}"/>
              </a:ext>
            </a:extLst>
          </p:cNvPr>
          <p:cNvSpPr txBox="1">
            <a:spLocks/>
          </p:cNvSpPr>
          <p:nvPr/>
        </p:nvSpPr>
        <p:spPr>
          <a:xfrm>
            <a:off x="723900" y="1524000"/>
            <a:ext cx="7696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kern="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ED12F19-7AA0-544B-9BE7-6658209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28600"/>
            <a:ext cx="4435475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Leading with Informal Authority</a:t>
            </a:r>
            <a:br>
              <a:rPr lang="en-US" dirty="0"/>
            </a:br>
            <a:r>
              <a:rPr lang="en-US" sz="1200" dirty="0"/>
              <a:t>Dr. Elizabeth Castillo 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t="15074" r="8640" b="17874"/>
          <a:stretch>
            <a:fillRect/>
          </a:stretch>
        </p:blipFill>
        <p:spPr bwMode="auto">
          <a:xfrm>
            <a:off x="1981201" y="1782041"/>
            <a:ext cx="6816724" cy="411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318645"/>
            <a:ext cx="601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 Resource Toolbox for Leaders </a:t>
            </a:r>
            <a:r>
              <a:rPr lang="en-US" sz="1200" dirty="0" smtClean="0"/>
              <a:t>(Castillo,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137960-AA10-F643-902A-7A7FA6D401A4}"/>
              </a:ext>
            </a:extLst>
          </p:cNvPr>
          <p:cNvSpPr txBox="1">
            <a:spLocks/>
          </p:cNvSpPr>
          <p:nvPr/>
        </p:nvSpPr>
        <p:spPr>
          <a:xfrm>
            <a:off x="723900" y="1524000"/>
            <a:ext cx="7696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kern="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ED12F19-7AA0-544B-9BE7-6658209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28600"/>
            <a:ext cx="4435475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Leading with Informal Authority</a:t>
            </a:r>
            <a:br>
              <a:rPr lang="en-US" dirty="0"/>
            </a:br>
            <a:r>
              <a:rPr lang="en-US" sz="1200" dirty="0"/>
              <a:t>Dr. Elizabeth Castillo </a:t>
            </a:r>
            <a:endParaRPr lang="en-US" dirty="0"/>
          </a:p>
        </p:txBody>
      </p:sp>
      <p:sp>
        <p:nvSpPr>
          <p:cNvPr id="6" name="object 3"/>
          <p:cNvSpPr txBox="1">
            <a:spLocks noChangeArrowheads="1"/>
          </p:cNvSpPr>
          <p:nvPr/>
        </p:nvSpPr>
        <p:spPr bwMode="auto">
          <a:xfrm>
            <a:off x="212725" y="1261085"/>
            <a:ext cx="8778875" cy="433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4013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7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eaLnBrk="1" hangingPunct="1">
              <a:lnSpc>
                <a:spcPct val="77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00" b="1" dirty="0" smtClean="0">
              <a:latin typeface="Gill Sans MT" panose="020B0502020104020203" pitchFamily="34" charset="0"/>
            </a:endParaRPr>
          </a:p>
          <a:p>
            <a:pPr eaLnBrk="1" hangingPunct="1">
              <a:lnSpc>
                <a:spcPts val="1400"/>
              </a:lnSpc>
              <a:spcBef>
                <a:spcPts val="1000"/>
              </a:spcBef>
              <a:buFontTx/>
              <a:buNone/>
              <a:defRPr/>
            </a:pPr>
            <a:r>
              <a:rPr lang="en-US" altLang="en-US" sz="2800" b="1" dirty="0" smtClean="0">
                <a:latin typeface="Gill Sans MT" panose="020B0502020104020203" pitchFamily="34" charset="0"/>
                <a:cs typeface="Arial" panose="020B0604020202020204" pitchFamily="34" charset="0"/>
              </a:rPr>
              <a:t>Keep the Conversation Going! </a:t>
            </a:r>
          </a:p>
          <a:p>
            <a:pPr eaLnBrk="1" hangingPunct="1">
              <a:lnSpc>
                <a:spcPts val="1400"/>
              </a:lnSpc>
              <a:spcBef>
                <a:spcPts val="1000"/>
              </a:spcBef>
              <a:buFontTx/>
              <a:buNone/>
              <a:defRPr/>
            </a:pPr>
            <a:endParaRPr lang="en-US" altLang="en-US" sz="2400" b="1" dirty="0" smtClean="0">
              <a:solidFill>
                <a:srgbClr val="990033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1400"/>
              </a:lnSpc>
              <a:spcBef>
                <a:spcPts val="1000"/>
              </a:spcBef>
              <a:buNone/>
              <a:defRPr/>
            </a:pPr>
            <a:r>
              <a:rPr lang="en-US" altLang="en-US" sz="2400" b="1" dirty="0" smtClean="0">
                <a:solidFill>
                  <a:srgbClr val="990033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LinkedIn					</a:t>
            </a:r>
            <a:r>
              <a:rPr lang="en-US" altLang="en-US" sz="2400" b="1" dirty="0">
                <a:solidFill>
                  <a:srgbClr val="990033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Twitter</a:t>
            </a:r>
          </a:p>
          <a:p>
            <a:pPr eaLnBrk="1" hangingPunct="1">
              <a:lnSpc>
                <a:spcPts val="1400"/>
              </a:lnSpc>
              <a:spcBef>
                <a:spcPts val="100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990033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				</a:t>
            </a:r>
          </a:p>
          <a:p>
            <a:pPr eaLnBrk="1" hangingPunct="1">
              <a:lnSpc>
                <a:spcPts val="1400"/>
              </a:lnSpc>
              <a:spcBef>
                <a:spcPts val="1000"/>
              </a:spcBef>
              <a:buFontTx/>
              <a:buNone/>
              <a:defRPr/>
            </a:pPr>
            <a:endParaRPr lang="en-US" altLang="en-US" sz="1600" dirty="0" smtClean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1400"/>
              </a:lnSpc>
              <a:spcBef>
                <a:spcPts val="1000"/>
              </a:spcBef>
              <a:buFontTx/>
              <a:buNone/>
              <a:defRPr/>
            </a:pPr>
            <a:endParaRPr lang="en-US" altLang="en-US" sz="1600" dirty="0" smtClean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1400"/>
              </a:lnSpc>
              <a:spcBef>
                <a:spcPts val="1000"/>
              </a:spcBef>
              <a:buFontTx/>
              <a:buNone/>
              <a:defRPr/>
            </a:pPr>
            <a:endParaRPr lang="en-US" altLang="en-US" sz="1600" dirty="0" smtClean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1400"/>
              </a:lnSpc>
              <a:spcBef>
                <a:spcPts val="1000"/>
              </a:spcBef>
              <a:buFontTx/>
              <a:buNone/>
              <a:defRPr/>
            </a:pPr>
            <a:endParaRPr lang="en-US" altLang="en-US" sz="1600" dirty="0" smtClean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1400"/>
              </a:lnSpc>
              <a:spcBef>
                <a:spcPts val="1000"/>
              </a:spcBef>
              <a:buFontTx/>
              <a:buNone/>
              <a:defRPr/>
            </a:pPr>
            <a:endParaRPr lang="en-US" altLang="en-US" sz="1600" dirty="0" smtClean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1400"/>
              </a:lnSpc>
              <a:spcBef>
                <a:spcPts val="1000"/>
              </a:spcBef>
              <a:buFontTx/>
              <a:buNone/>
              <a:defRPr/>
            </a:pPr>
            <a:endParaRPr lang="en-US" altLang="en-US" sz="1600" dirty="0" smtClean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1400"/>
              </a:lnSpc>
              <a:spcBef>
                <a:spcPts val="1000"/>
              </a:spcBef>
              <a:buFontTx/>
              <a:buNone/>
              <a:defRPr/>
            </a:pPr>
            <a:endParaRPr lang="en-US" altLang="en-US" sz="1600" dirty="0" smtClean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1400"/>
              </a:lnSpc>
              <a:spcBef>
                <a:spcPts val="1000"/>
              </a:spcBef>
              <a:buFontTx/>
              <a:buNone/>
              <a:defRPr/>
            </a:pPr>
            <a:r>
              <a:rPr lang="en-US" altLang="en-US" sz="16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ts val="1400"/>
              </a:lnSpc>
              <a:spcBef>
                <a:spcPts val="1000"/>
              </a:spcBef>
              <a:buFontTx/>
              <a:buNone/>
              <a:defRPr/>
            </a:pPr>
            <a:endParaRPr lang="en-US" altLang="en-US" sz="1600" dirty="0" smtClean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t="21687" r="68706" b="8189"/>
          <a:stretch>
            <a:fillRect/>
          </a:stretch>
        </p:blipFill>
        <p:spPr bwMode="auto">
          <a:xfrm>
            <a:off x="212725" y="2772491"/>
            <a:ext cx="3673475" cy="267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9054" r="85649" b="6914"/>
          <a:stretch>
            <a:fillRect/>
          </a:stretch>
        </p:blipFill>
        <p:spPr bwMode="auto">
          <a:xfrm>
            <a:off x="5772150" y="2816502"/>
            <a:ext cx="1318419" cy="25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12725" y="5484812"/>
            <a:ext cx="5697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https://www.linkedin.com/in/elizabeth-castillo-phd/</a:t>
            </a:r>
            <a:endParaRPr lang="en-US" altLang="en-US" sz="1400" dirty="0"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482431" y="5293928"/>
            <a:ext cx="2098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eac_asu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ED12F19-7AA0-544B-9BE7-6658209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28600"/>
            <a:ext cx="4435475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Leading with Informal Authority</a:t>
            </a:r>
            <a:br>
              <a:rPr lang="en-US" dirty="0"/>
            </a:br>
            <a:r>
              <a:rPr lang="en-US" sz="1200" dirty="0"/>
              <a:t>Dr. Elizabeth Castillo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137960-AA10-F643-902A-7A7FA6D401A4}"/>
              </a:ext>
            </a:extLst>
          </p:cNvPr>
          <p:cNvSpPr txBox="1">
            <a:spLocks/>
          </p:cNvSpPr>
          <p:nvPr/>
        </p:nvSpPr>
        <p:spPr>
          <a:xfrm>
            <a:off x="152400" y="1524000"/>
            <a:ext cx="87630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0A5499"/>
                </a:solidFill>
              </a:rPr>
              <a:t>What is Leadership?</a:t>
            </a:r>
          </a:p>
          <a:p>
            <a:pPr marL="0" indent="0">
              <a:buNone/>
              <a:defRPr/>
            </a:pPr>
            <a:endParaRPr lang="en-US" kern="0" dirty="0">
              <a:solidFill>
                <a:srgbClr val="0A5499"/>
              </a:solidFill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3600" kern="0" dirty="0" smtClean="0"/>
              <a:t>	the process of mobilizing people 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3600" kern="0" dirty="0"/>
              <a:t> </a:t>
            </a:r>
            <a:r>
              <a:rPr lang="en-US" sz="3600" kern="0" dirty="0" smtClean="0"/>
              <a:t>   to transform </a:t>
            </a:r>
            <a:r>
              <a:rPr lang="en-US" sz="3600" kern="0" dirty="0"/>
              <a:t>an </a:t>
            </a:r>
            <a:r>
              <a:rPr lang="en-US" sz="3600" kern="0" dirty="0" smtClean="0"/>
              <a:t>existing reality 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3600" kern="0" dirty="0"/>
              <a:t> </a:t>
            </a:r>
            <a:r>
              <a:rPr lang="en-US" sz="3600" kern="0" dirty="0" smtClean="0"/>
              <a:t>   into a mutually beneficial future 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28857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ED12F19-7AA0-544B-9BE7-6658209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28600"/>
            <a:ext cx="4435475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Leading with Informal Authority</a:t>
            </a:r>
            <a:br>
              <a:rPr lang="en-US" dirty="0"/>
            </a:br>
            <a:r>
              <a:rPr lang="en-US" sz="1200" dirty="0"/>
              <a:t>Dr. Elizabeth Castillo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137960-AA10-F643-902A-7A7FA6D401A4}"/>
              </a:ext>
            </a:extLst>
          </p:cNvPr>
          <p:cNvSpPr txBox="1">
            <a:spLocks/>
          </p:cNvSpPr>
          <p:nvPr/>
        </p:nvSpPr>
        <p:spPr>
          <a:xfrm>
            <a:off x="152400" y="1524000"/>
            <a:ext cx="8839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0A5499"/>
                </a:solidFill>
              </a:rPr>
              <a:t>Common Leadership Myths</a:t>
            </a:r>
            <a:endParaRPr lang="en-US" kern="0" dirty="0">
              <a:solidFill>
                <a:srgbClr val="0A5499"/>
              </a:solidFill>
            </a:endParaRPr>
          </a:p>
          <a:p>
            <a:pPr marL="457200" lvl="1" indent="0">
              <a:buNone/>
              <a:defRPr/>
            </a:pPr>
            <a:r>
              <a:rPr lang="en-US" kern="0" dirty="0" smtClean="0"/>
              <a:t>1. Leadership comes naturally, leaders are born</a:t>
            </a:r>
          </a:p>
          <a:p>
            <a:pPr marL="457200" lvl="1" indent="0">
              <a:buNone/>
              <a:defRPr/>
            </a:pPr>
            <a:endParaRPr lang="en-US" sz="1000" kern="0" dirty="0" smtClean="0"/>
          </a:p>
          <a:p>
            <a:pPr marL="457200" lvl="1" indent="0">
              <a:buNone/>
              <a:defRPr/>
            </a:pPr>
            <a:r>
              <a:rPr lang="en-US" kern="0" dirty="0" smtClean="0"/>
              <a:t>2. Management = leadership</a:t>
            </a:r>
          </a:p>
          <a:p>
            <a:pPr marL="457200" lvl="1" indent="0">
              <a:buNone/>
              <a:defRPr/>
            </a:pPr>
            <a:endParaRPr lang="en-US" sz="800" kern="0" dirty="0" smtClean="0"/>
          </a:p>
          <a:p>
            <a:pPr marL="457200" lvl="1" indent="0">
              <a:buNone/>
              <a:defRPr/>
            </a:pPr>
            <a:r>
              <a:rPr lang="en-US" kern="0" dirty="0" smtClean="0"/>
              <a:t>3. Only certain people are leaders</a:t>
            </a:r>
          </a:p>
          <a:p>
            <a:pPr marL="457200" lvl="1" indent="0">
              <a:buNone/>
              <a:defRPr/>
            </a:pPr>
            <a:endParaRPr lang="en-US" sz="1000" kern="0" dirty="0" smtClean="0"/>
          </a:p>
          <a:p>
            <a:pPr marL="457200" lvl="1" indent="0">
              <a:buNone/>
              <a:defRPr/>
            </a:pPr>
            <a:r>
              <a:rPr lang="en-US" kern="0" dirty="0" smtClean="0"/>
              <a:t>4. Leadership is telling others what to do</a:t>
            </a:r>
          </a:p>
          <a:p>
            <a:pPr marL="457200" lvl="1" indent="0">
              <a:buNone/>
              <a:defRPr/>
            </a:pPr>
            <a:endParaRPr lang="en-US" sz="1000" kern="0" dirty="0" smtClean="0"/>
          </a:p>
          <a:p>
            <a:pPr marL="457200" lvl="1" indent="0">
              <a:buNone/>
              <a:defRPr/>
            </a:pPr>
            <a:r>
              <a:rPr lang="en-US" kern="0" dirty="0" smtClean="0"/>
              <a:t>5. Leaders have all the answers</a:t>
            </a:r>
          </a:p>
          <a:p>
            <a:pPr marL="457200" lvl="1" indent="0">
              <a:buNone/>
              <a:defRPr/>
            </a:pPr>
            <a:endParaRPr lang="en-US" sz="1000" kern="0" dirty="0" smtClean="0"/>
          </a:p>
          <a:p>
            <a:pPr marL="457200" lvl="1" indent="0">
              <a:buNone/>
              <a:defRPr/>
            </a:pPr>
            <a:r>
              <a:rPr lang="en-US" kern="0" dirty="0" smtClean="0"/>
              <a:t>6. Leadership requires positional authority (top dog)</a:t>
            </a:r>
          </a:p>
          <a:p>
            <a:pPr marL="457200" lvl="1" indent="0">
              <a:buNone/>
              <a:defRPr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742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ED12F19-7AA0-544B-9BE7-6658209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28600"/>
            <a:ext cx="4435475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Leading with Informal Authority</a:t>
            </a:r>
            <a:br>
              <a:rPr lang="en-US" dirty="0"/>
            </a:br>
            <a:r>
              <a:rPr lang="en-US" sz="1200" dirty="0"/>
              <a:t>Dr. Elizabeth Castillo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137960-AA10-F643-902A-7A7FA6D401A4}"/>
              </a:ext>
            </a:extLst>
          </p:cNvPr>
          <p:cNvSpPr txBox="1">
            <a:spLocks/>
          </p:cNvSpPr>
          <p:nvPr/>
        </p:nvSpPr>
        <p:spPr>
          <a:xfrm>
            <a:off x="32238" y="1524000"/>
            <a:ext cx="90678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chemeClr val="accent3">
                    <a:lumMod val="65000"/>
                  </a:schemeClr>
                </a:solidFill>
              </a:rPr>
              <a:t>Common Leadership Myths</a:t>
            </a:r>
            <a:endParaRPr lang="en-US" kern="0" dirty="0">
              <a:solidFill>
                <a:schemeClr val="accent3">
                  <a:lumMod val="65000"/>
                </a:schemeClr>
              </a:solidFill>
            </a:endParaRPr>
          </a:p>
          <a:p>
            <a:pPr marL="457200" lvl="1" indent="0">
              <a:buNone/>
              <a:defRPr/>
            </a:pPr>
            <a:endParaRPr lang="en-US" kern="0" dirty="0" smtClean="0"/>
          </a:p>
          <a:p>
            <a:pPr marL="457200" lvl="1" indent="0">
              <a:buNone/>
              <a:defRPr/>
            </a:pPr>
            <a:r>
              <a:rPr lang="en-US" kern="0" dirty="0" smtClean="0"/>
              <a:t>1. Leadership comes naturally, you have to be a born leader</a:t>
            </a:r>
          </a:p>
          <a:p>
            <a:pPr lvl="1">
              <a:defRPr/>
            </a:pPr>
            <a:endParaRPr lang="en-US" kern="0" dirty="0"/>
          </a:p>
          <a:p>
            <a:pPr lvl="1">
              <a:defRPr/>
            </a:pPr>
            <a:r>
              <a:rPr lang="en-US" kern="0" dirty="0" smtClean="0"/>
              <a:t>FACT:  </a:t>
            </a:r>
          </a:p>
          <a:p>
            <a:pPr lvl="2">
              <a:defRPr/>
            </a:pPr>
            <a:r>
              <a:rPr lang="en-US" b="1" kern="0" dirty="0" smtClean="0"/>
              <a:t>Leadership is a skill—it can be learned and developed</a:t>
            </a:r>
            <a:endParaRPr lang="en-US" b="1" kern="0" dirty="0" smtClean="0"/>
          </a:p>
          <a:p>
            <a:pPr marL="457200" lvl="1" indent="0">
              <a:buNone/>
              <a:defRPr/>
            </a:pPr>
            <a:endParaRPr lang="en-US" sz="1000" kern="0" dirty="0" smtClean="0"/>
          </a:p>
        </p:txBody>
      </p:sp>
    </p:spTree>
    <p:extLst>
      <p:ext uri="{BB962C8B-B14F-4D97-AF65-F5344CB8AC3E}">
        <p14:creationId xmlns:p14="http://schemas.microsoft.com/office/powerpoint/2010/main" val="211783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ED12F19-7AA0-544B-9BE7-6658209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28600"/>
            <a:ext cx="4435475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Leading with Informal Authority</a:t>
            </a:r>
            <a:br>
              <a:rPr lang="en-US" dirty="0"/>
            </a:br>
            <a:r>
              <a:rPr lang="en-US" sz="1200" dirty="0"/>
              <a:t>Dr. Elizabeth Castillo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137960-AA10-F643-902A-7A7FA6D401A4}"/>
              </a:ext>
            </a:extLst>
          </p:cNvPr>
          <p:cNvSpPr txBox="1">
            <a:spLocks/>
          </p:cNvSpPr>
          <p:nvPr/>
        </p:nvSpPr>
        <p:spPr>
          <a:xfrm>
            <a:off x="152400" y="1524000"/>
            <a:ext cx="8839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chemeClr val="accent3">
                    <a:lumMod val="65000"/>
                  </a:schemeClr>
                </a:solidFill>
              </a:rPr>
              <a:t>Common Leadership Myths</a:t>
            </a:r>
          </a:p>
          <a:p>
            <a:pPr lvl="1">
              <a:defRPr/>
            </a:pPr>
            <a:endParaRPr lang="en-US" kern="0" dirty="0" smtClean="0"/>
          </a:p>
          <a:p>
            <a:pPr marL="457200" lvl="1" indent="0">
              <a:buNone/>
              <a:defRPr/>
            </a:pPr>
            <a:r>
              <a:rPr lang="en-US" kern="0" dirty="0" smtClean="0"/>
              <a:t>2. Management = leadership</a:t>
            </a:r>
          </a:p>
          <a:p>
            <a:pPr marL="457200" lvl="1" indent="0">
              <a:buNone/>
              <a:defRPr/>
            </a:pPr>
            <a:endParaRPr lang="en-US" kern="0" dirty="0" smtClean="0"/>
          </a:p>
          <a:p>
            <a:pPr lvl="1">
              <a:defRPr/>
            </a:pPr>
            <a:r>
              <a:rPr lang="en-US" kern="0" dirty="0" smtClean="0"/>
              <a:t>FACT</a:t>
            </a:r>
            <a:r>
              <a:rPr lang="en-US" kern="0" dirty="0"/>
              <a:t>:  </a:t>
            </a:r>
          </a:p>
          <a:p>
            <a:pPr lvl="2">
              <a:defRPr/>
            </a:pPr>
            <a:r>
              <a:rPr lang="en-US" kern="0" dirty="0" smtClean="0"/>
              <a:t>Management seeks stability and risk reduction.</a:t>
            </a:r>
          </a:p>
          <a:p>
            <a:pPr lvl="2">
              <a:defRPr/>
            </a:pPr>
            <a:endParaRPr lang="en-US" sz="1200" kern="0" dirty="0" smtClean="0"/>
          </a:p>
          <a:p>
            <a:pPr lvl="2">
              <a:defRPr/>
            </a:pPr>
            <a:r>
              <a:rPr lang="en-US" b="1" kern="0" dirty="0" smtClean="0"/>
              <a:t>Leaders take calculated risks, embrace uncertainty.</a:t>
            </a:r>
            <a:endParaRPr lang="en-US" b="1" kern="0" dirty="0"/>
          </a:p>
          <a:p>
            <a:pPr lvl="1">
              <a:defRPr/>
            </a:pPr>
            <a:endParaRPr lang="en-US" kern="0" dirty="0" smtClean="0"/>
          </a:p>
          <a:p>
            <a:pPr marL="457200" lvl="1" indent="0">
              <a:buNone/>
              <a:defRPr/>
            </a:pPr>
            <a:endParaRPr lang="en-US" sz="1000" kern="0" dirty="0" smtClean="0"/>
          </a:p>
        </p:txBody>
      </p:sp>
    </p:spTree>
    <p:extLst>
      <p:ext uri="{BB962C8B-B14F-4D97-AF65-F5344CB8AC3E}">
        <p14:creationId xmlns:p14="http://schemas.microsoft.com/office/powerpoint/2010/main" val="371541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ED12F19-7AA0-544B-9BE7-6658209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28600"/>
            <a:ext cx="4435475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Leading with Informal Authority</a:t>
            </a:r>
            <a:br>
              <a:rPr lang="en-US" dirty="0"/>
            </a:br>
            <a:r>
              <a:rPr lang="en-US" sz="1200" dirty="0"/>
              <a:t>Dr. Elizabeth Castillo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137960-AA10-F643-902A-7A7FA6D401A4}"/>
              </a:ext>
            </a:extLst>
          </p:cNvPr>
          <p:cNvSpPr txBox="1">
            <a:spLocks/>
          </p:cNvSpPr>
          <p:nvPr/>
        </p:nvSpPr>
        <p:spPr>
          <a:xfrm>
            <a:off x="152400" y="1524000"/>
            <a:ext cx="8839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chemeClr val="accent3">
                    <a:lumMod val="65000"/>
                  </a:schemeClr>
                </a:solidFill>
              </a:rPr>
              <a:t>Common Leadership Myths</a:t>
            </a:r>
            <a:endParaRPr lang="en-US" kern="0" dirty="0">
              <a:solidFill>
                <a:schemeClr val="accent3">
                  <a:lumMod val="65000"/>
                </a:schemeClr>
              </a:solidFill>
            </a:endParaRPr>
          </a:p>
          <a:p>
            <a:pPr marL="457200" lvl="1" indent="0">
              <a:buNone/>
              <a:defRPr/>
            </a:pPr>
            <a:endParaRPr lang="en-US" sz="1000" kern="0" dirty="0" smtClean="0"/>
          </a:p>
          <a:p>
            <a:pPr marL="457200" lvl="1" indent="0">
              <a:buNone/>
              <a:defRPr/>
            </a:pPr>
            <a:r>
              <a:rPr lang="en-US" kern="0" dirty="0" smtClean="0"/>
              <a:t>3. Only certain people are leaders</a:t>
            </a:r>
          </a:p>
          <a:p>
            <a:pPr lvl="1">
              <a:defRPr/>
            </a:pPr>
            <a:endParaRPr lang="en-US" kern="0" dirty="0"/>
          </a:p>
          <a:p>
            <a:pPr lvl="1">
              <a:defRPr/>
            </a:pPr>
            <a:r>
              <a:rPr lang="en-US" kern="0" dirty="0" smtClean="0"/>
              <a:t>FACT</a:t>
            </a:r>
            <a:r>
              <a:rPr lang="en-US" kern="0" dirty="0"/>
              <a:t>:  </a:t>
            </a:r>
          </a:p>
          <a:p>
            <a:pPr lvl="2">
              <a:defRPr/>
            </a:pPr>
            <a:r>
              <a:rPr lang="en-US" b="1" kern="0" dirty="0" smtClean="0"/>
              <a:t>Everyone can be a leader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kern="0" dirty="0" smtClean="0"/>
              <a:t>we must lead ourselves (goals, self-regulation)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kern="0" dirty="0" smtClean="0"/>
              <a:t>family leadership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kern="0" dirty="0"/>
              <a:t>v</a:t>
            </a:r>
            <a:r>
              <a:rPr lang="en-US" kern="0" dirty="0" smtClean="0"/>
              <a:t>olunteering and community leadership</a:t>
            </a:r>
            <a:endParaRPr lang="en-US" kern="0" dirty="0"/>
          </a:p>
          <a:p>
            <a:pPr marL="457200" lvl="1" indent="0">
              <a:buNone/>
              <a:defRPr/>
            </a:pPr>
            <a:endParaRPr lang="en-US" kern="0" dirty="0" smtClean="0"/>
          </a:p>
          <a:p>
            <a:pPr marL="457200" lvl="1" indent="0">
              <a:buNone/>
              <a:defRPr/>
            </a:pPr>
            <a:endParaRPr lang="en-US" sz="1000" kern="0" dirty="0" smtClean="0"/>
          </a:p>
        </p:txBody>
      </p:sp>
    </p:spTree>
    <p:extLst>
      <p:ext uri="{BB962C8B-B14F-4D97-AF65-F5344CB8AC3E}">
        <p14:creationId xmlns:p14="http://schemas.microsoft.com/office/powerpoint/2010/main" val="288668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ED12F19-7AA0-544B-9BE7-6658209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28600"/>
            <a:ext cx="4435475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Leading with Informal Authority</a:t>
            </a:r>
            <a:br>
              <a:rPr lang="en-US" dirty="0"/>
            </a:br>
            <a:r>
              <a:rPr lang="en-US" sz="1200" dirty="0"/>
              <a:t>Dr. Elizabeth Castillo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137960-AA10-F643-902A-7A7FA6D401A4}"/>
              </a:ext>
            </a:extLst>
          </p:cNvPr>
          <p:cNvSpPr txBox="1">
            <a:spLocks/>
          </p:cNvSpPr>
          <p:nvPr/>
        </p:nvSpPr>
        <p:spPr>
          <a:xfrm>
            <a:off x="152400" y="1524000"/>
            <a:ext cx="8839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chemeClr val="accent3">
                    <a:lumMod val="65000"/>
                  </a:schemeClr>
                </a:solidFill>
              </a:rPr>
              <a:t>Common Leadership Myths</a:t>
            </a:r>
            <a:endParaRPr lang="en-US" kern="0" dirty="0">
              <a:solidFill>
                <a:schemeClr val="accent3">
                  <a:lumMod val="65000"/>
                </a:schemeClr>
              </a:solidFill>
            </a:endParaRPr>
          </a:p>
          <a:p>
            <a:pPr marL="457200" lvl="1" indent="0">
              <a:buNone/>
              <a:defRPr/>
            </a:pPr>
            <a:endParaRPr lang="en-US" sz="1000" kern="0" dirty="0" smtClean="0">
              <a:solidFill>
                <a:schemeClr val="accent3">
                  <a:lumMod val="65000"/>
                </a:schemeClr>
              </a:solidFill>
            </a:endParaRPr>
          </a:p>
          <a:p>
            <a:pPr marL="457200" lvl="1" indent="0">
              <a:buNone/>
              <a:defRPr/>
            </a:pPr>
            <a:r>
              <a:rPr lang="en-US" kern="0" dirty="0" smtClean="0"/>
              <a:t>4. Leadership is telling others what to do</a:t>
            </a:r>
          </a:p>
          <a:p>
            <a:pPr marL="457200" lvl="1" indent="0">
              <a:buNone/>
              <a:defRPr/>
            </a:pPr>
            <a:endParaRPr lang="en-US" kern="0" dirty="0"/>
          </a:p>
          <a:p>
            <a:pPr lvl="1">
              <a:defRPr/>
            </a:pPr>
            <a:r>
              <a:rPr lang="en-US" kern="0" dirty="0" smtClean="0"/>
              <a:t>FACT</a:t>
            </a:r>
            <a:r>
              <a:rPr lang="en-US" kern="0" dirty="0"/>
              <a:t>:  </a:t>
            </a:r>
          </a:p>
          <a:p>
            <a:pPr lvl="2">
              <a:defRPr/>
            </a:pPr>
            <a:r>
              <a:rPr lang="en-US" b="1" kern="0" dirty="0" smtClean="0"/>
              <a:t>Leaders activate potential, catalyze agency of others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kern="0" dirty="0"/>
              <a:t>e</a:t>
            </a:r>
            <a:r>
              <a:rPr lang="en-US" kern="0" dirty="0" smtClean="0"/>
              <a:t>ncourage voluntary action rather than force/control</a:t>
            </a:r>
            <a:endParaRPr lang="en-US" kern="0" dirty="0"/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kern="0" dirty="0" smtClean="0"/>
              <a:t>create process architecture for self-organization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kern="0" dirty="0" smtClean="0"/>
              <a:t> don’t </a:t>
            </a:r>
            <a:r>
              <a:rPr lang="en-US" kern="0" dirty="0"/>
              <a:t>create followers, they create other </a:t>
            </a:r>
            <a:r>
              <a:rPr lang="en-US" kern="0" dirty="0" smtClean="0"/>
              <a:t>leaders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kern="0" dirty="0"/>
          </a:p>
          <a:p>
            <a:pPr marL="457200" lvl="1" indent="0">
              <a:buNone/>
              <a:defRPr/>
            </a:pPr>
            <a:endParaRPr lang="en-US" kern="0" dirty="0" smtClean="0"/>
          </a:p>
          <a:p>
            <a:pPr marL="457200" lvl="1" indent="0">
              <a:buNone/>
              <a:defRPr/>
            </a:pPr>
            <a:endParaRPr lang="en-US" sz="1000" kern="0" dirty="0" smtClean="0"/>
          </a:p>
        </p:txBody>
      </p:sp>
    </p:spTree>
    <p:extLst>
      <p:ext uri="{BB962C8B-B14F-4D97-AF65-F5344CB8AC3E}">
        <p14:creationId xmlns:p14="http://schemas.microsoft.com/office/powerpoint/2010/main" val="6037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ED12F19-7AA0-544B-9BE7-6658209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28600"/>
            <a:ext cx="4435475" cy="542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Leading with Informal Authority</a:t>
            </a:r>
            <a:br>
              <a:rPr lang="en-US" dirty="0"/>
            </a:br>
            <a:r>
              <a:rPr lang="en-US" sz="1200" dirty="0"/>
              <a:t>Dr. Elizabeth Castillo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137960-AA10-F643-902A-7A7FA6D401A4}"/>
              </a:ext>
            </a:extLst>
          </p:cNvPr>
          <p:cNvSpPr txBox="1">
            <a:spLocks/>
          </p:cNvSpPr>
          <p:nvPr/>
        </p:nvSpPr>
        <p:spPr>
          <a:xfrm>
            <a:off x="152400" y="1524000"/>
            <a:ext cx="8839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chemeClr val="accent3">
                    <a:lumMod val="65000"/>
                  </a:schemeClr>
                </a:solidFill>
              </a:rPr>
              <a:t>Common Leadership Myths</a:t>
            </a:r>
            <a:endParaRPr lang="en-US" kern="0" dirty="0">
              <a:solidFill>
                <a:schemeClr val="accent3">
                  <a:lumMod val="65000"/>
                </a:schemeClr>
              </a:solidFill>
            </a:endParaRPr>
          </a:p>
          <a:p>
            <a:pPr marL="457200" lvl="1" indent="0">
              <a:buNone/>
              <a:defRPr/>
            </a:pPr>
            <a:endParaRPr lang="en-US" sz="1000" kern="0" dirty="0" smtClean="0">
              <a:solidFill>
                <a:schemeClr val="accent3">
                  <a:lumMod val="65000"/>
                </a:schemeClr>
              </a:solidFill>
            </a:endParaRPr>
          </a:p>
          <a:p>
            <a:pPr marL="457200" lvl="1" indent="0">
              <a:buNone/>
              <a:defRPr/>
            </a:pPr>
            <a:r>
              <a:rPr lang="en-US" kern="0" dirty="0" smtClean="0"/>
              <a:t>5. Leadership is having all the answers</a:t>
            </a:r>
          </a:p>
          <a:p>
            <a:pPr marL="457200" lvl="1" indent="0">
              <a:buNone/>
              <a:defRPr/>
            </a:pPr>
            <a:endParaRPr lang="en-US" kern="0" dirty="0"/>
          </a:p>
          <a:p>
            <a:pPr lvl="1">
              <a:defRPr/>
            </a:pPr>
            <a:r>
              <a:rPr lang="en-US" kern="0" dirty="0" smtClean="0"/>
              <a:t>FACT</a:t>
            </a:r>
            <a:r>
              <a:rPr lang="en-US" kern="0" dirty="0"/>
              <a:t>:  </a:t>
            </a:r>
          </a:p>
          <a:p>
            <a:pPr lvl="2">
              <a:defRPr/>
            </a:pPr>
            <a:r>
              <a:rPr lang="en-US" b="1" kern="0" dirty="0" smtClean="0"/>
              <a:t>Leaders are ok with not knowing.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kern="0" dirty="0" smtClean="0"/>
              <a:t>curious, comfortable with uncertainty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kern="0" dirty="0"/>
              <a:t>r</a:t>
            </a:r>
            <a:r>
              <a:rPr lang="en-US" kern="0" dirty="0" smtClean="0"/>
              <a:t>ecognize &amp; value expertise of others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kern="0" dirty="0"/>
              <a:t>c</a:t>
            </a:r>
            <a:r>
              <a:rPr lang="en-US" kern="0" dirty="0" smtClean="0"/>
              <a:t>o-create answers with stakeholders &amp; the community</a:t>
            </a:r>
            <a:endParaRPr lang="en-US" kern="0" dirty="0"/>
          </a:p>
          <a:p>
            <a:pPr marL="457200" lvl="1" indent="0">
              <a:buNone/>
              <a:defRPr/>
            </a:pPr>
            <a:endParaRPr lang="en-US" kern="0" dirty="0" smtClean="0"/>
          </a:p>
          <a:p>
            <a:pPr marL="457200" lvl="1" indent="0">
              <a:buNone/>
              <a:defRPr/>
            </a:pPr>
            <a:endParaRPr lang="en-US" sz="1000" kern="0" dirty="0" smtClean="0"/>
          </a:p>
        </p:txBody>
      </p:sp>
    </p:spTree>
    <p:extLst>
      <p:ext uri="{BB962C8B-B14F-4D97-AF65-F5344CB8AC3E}">
        <p14:creationId xmlns:p14="http://schemas.microsoft.com/office/powerpoint/2010/main" val="159748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817</Words>
  <Application>Microsoft Office PowerPoint</Application>
  <PresentationFormat>On-screen Show (4:3)</PresentationFormat>
  <Paragraphs>171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MS PGothic</vt:lpstr>
      <vt:lpstr>MS PGothic</vt:lpstr>
      <vt:lpstr>Arial</vt:lpstr>
      <vt:lpstr>Calibri</vt:lpstr>
      <vt:lpstr>Candara</vt:lpstr>
      <vt:lpstr>Franklin Gothic Medium</vt:lpstr>
      <vt:lpstr>Gill Sans MT</vt:lpstr>
      <vt:lpstr>Palatino</vt:lpstr>
      <vt:lpstr>Wingdings</vt:lpstr>
      <vt:lpstr>ヒラギノ角ゴ Pro W3</vt:lpstr>
      <vt:lpstr>Blank Presentation</vt:lpstr>
      <vt:lpstr>Office Theme</vt:lpstr>
      <vt:lpstr>PowerPoint Presentation</vt:lpstr>
      <vt:lpstr>Leading with Informal Authority Dr. Elizabeth Castillo  </vt:lpstr>
      <vt:lpstr>Leading with Informal Authority Dr. Elizabeth Castillo </vt:lpstr>
      <vt:lpstr>Leading with Informal Authority Dr. Elizabeth Castillo </vt:lpstr>
      <vt:lpstr>Leading with Informal Authority Dr. Elizabeth Castillo </vt:lpstr>
      <vt:lpstr>Leading with Informal Authority Dr. Elizabeth Castillo </vt:lpstr>
      <vt:lpstr>Leading with Informal Authority Dr. Elizabeth Castillo </vt:lpstr>
      <vt:lpstr>Leading with Informal Authority Dr. Elizabeth Castillo </vt:lpstr>
      <vt:lpstr>Leading with Informal Authority Dr. Elizabeth Castillo </vt:lpstr>
      <vt:lpstr>Leading with Informal Authority Dr. Elizabeth Castillo </vt:lpstr>
      <vt:lpstr>PowerPoint Presentation</vt:lpstr>
      <vt:lpstr>Leading with Informal Authority Dr. Elizabeth Castillo </vt:lpstr>
      <vt:lpstr>Leading with Informal Authority Dr. Elizabeth Castillo </vt:lpstr>
      <vt:lpstr>Leading with Informal Authority Dr. Elizabeth Castillo </vt:lpstr>
      <vt:lpstr>Leading with Informal Authority Dr. Elizabeth Castillo </vt:lpstr>
      <vt:lpstr>Leading with Informal Authority Dr. Elizabeth Castillo </vt:lpstr>
      <vt:lpstr>PowerPoint Presentation</vt:lpstr>
      <vt:lpstr>Leading with Informal Authority Dr. Elizabeth Castillo </vt:lpstr>
      <vt:lpstr>Leading with Informal Authority Dr. Elizabeth Castillo </vt:lpstr>
      <vt:lpstr>Leading with Informal Authority Dr. Elizabeth Castillo </vt:lpstr>
      <vt:lpstr>Leading with Informal Authority Dr. Elizabeth Castillo </vt:lpstr>
    </vt:vector>
  </TitlesOfParts>
  <Company>Design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Master</dc:title>
  <dc:creator>Design Studio</dc:creator>
  <cp:lastModifiedBy>Elizabeth Castillo</cp:lastModifiedBy>
  <cp:revision>157</cp:revision>
  <cp:lastPrinted>2009-05-26T16:37:59Z</cp:lastPrinted>
  <dcterms:created xsi:type="dcterms:W3CDTF">2009-04-20T17:47:09Z</dcterms:created>
  <dcterms:modified xsi:type="dcterms:W3CDTF">2019-09-23T20:27:36Z</dcterms:modified>
</cp:coreProperties>
</file>