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3" r:id="rId3"/>
    <p:sldId id="267" r:id="rId4"/>
    <p:sldId id="282" r:id="rId5"/>
    <p:sldId id="264" r:id="rId6"/>
    <p:sldId id="275" r:id="rId7"/>
    <p:sldId id="265" r:id="rId8"/>
    <p:sldId id="263" r:id="rId9"/>
    <p:sldId id="276" r:id="rId10"/>
    <p:sldId id="286" r:id="rId11"/>
    <p:sldId id="285" r:id="rId12"/>
    <p:sldId id="284" r:id="rId13"/>
    <p:sldId id="266" r:id="rId14"/>
    <p:sldId id="268" r:id="rId15"/>
    <p:sldId id="288" r:id="rId16"/>
    <p:sldId id="269" r:id="rId17"/>
    <p:sldId id="270" r:id="rId18"/>
    <p:sldId id="271" r:id="rId19"/>
    <p:sldId id="292" r:id="rId20"/>
    <p:sldId id="293" r:id="rId21"/>
    <p:sldId id="291" r:id="rId22"/>
    <p:sldId id="289" r:id="rId23"/>
    <p:sldId id="290" r:id="rId24"/>
    <p:sldId id="278" r:id="rId25"/>
    <p:sldId id="281" r:id="rId26"/>
    <p:sldId id="280" r:id="rId27"/>
    <p:sldId id="27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4C64D-8D68-2146-8124-E6AE2F322E2B}" v="16" dt="2019-10-04T14:09:33.141"/>
    <p1510:client id="{4A290355-DB3F-4ADC-AC8C-63045A1D87AE}" v="491" dt="2019-10-04T18:04:58.233"/>
    <p1510:client id="{A266E632-5D43-470D-BF86-03B7CC077033}" v="44" dt="2019-10-03T22:50:11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7"/>
    <p:restoredTop sz="70795"/>
  </p:normalViewPr>
  <p:slideViewPr>
    <p:cSldViewPr>
      <p:cViewPr varScale="1">
        <p:scale>
          <a:sx n="78" d="100"/>
          <a:sy n="78" d="100"/>
        </p:scale>
        <p:origin x="27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2D92FB1-5188-9346-BF7A-986DEDDAA0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77DA357-3477-1549-9F13-B5C5A6FCA84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D4B6D7FE-2C1B-FB40-A641-80CE2E70C95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1A3C214F-37DA-0340-B1C0-89CAD33B799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3612B9F2-CCA1-4F1A-8F0D-24593DB5A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03A22E9-7B2A-6A45-B566-ED7005E111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F7D0B76-0AE7-A443-B622-21BAF50588E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33798AF-C0D5-4FA2-9C34-FCCA8ADDC1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6A38F0F-89E6-3249-979D-15BF97DC36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05E4AD6-EA9A-8340-B835-B18372C855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C214AD48-A7D4-E94F-ACE5-2B30962ABC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E2FAE874-527A-4171-BC79-CF7280CEE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39740BAB-A35F-4197-8AEC-D97F93628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51F67DC4-B21C-43E8-B19D-1A7823093795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B735D24F-27C4-4D42-BDC2-DA3FDD951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5A62571-60B5-4781-BCE2-5C371A397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1F2B479A-CE14-4FAB-AFEB-CA3A83696C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4EC4930D-8871-4D5F-909D-6E8DCBA70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/>
                <a:ea typeface="ヒラギノ角ゴ Pro W3"/>
                <a:cs typeface="Arial"/>
              </a:rPr>
              <a:t>AMM – 10 minutes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charset="-128"/>
              <a:cs typeface="Arial"/>
            </a:endParaRPr>
          </a:p>
          <a:p>
            <a:endParaRPr lang="en-US" altLang="en-US">
              <a:latin typeface="Arial" panose="020B0604020202020204" pitchFamily="34" charset="0"/>
              <a:ea typeface="ヒラギノ角ゴ Pro W3" charset="-128"/>
              <a:cs typeface="Arial"/>
            </a:endParaRPr>
          </a:p>
          <a:p>
            <a:endParaRPr lang="en-US" altLang="en-US">
              <a:latin typeface="Arial" panose="020B0604020202020204" pitchFamily="34" charset="0"/>
              <a:ea typeface="ヒラギノ角ゴ Pro W3" charset="-128"/>
              <a:cs typeface="Arial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555F7A12-4F1E-4942-BFB5-B115D36A30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E874765E-4AFB-4D46-9490-667B47E43CD5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87277981-EBC9-472A-AD6D-44930E606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4586623-AB5E-473C-A609-8900E8FD5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66E15D0-ED10-4F25-B9FB-AC17191472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5FC61BE-6595-47FB-867A-FBF40BD5AF6B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04700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F22C9BD1-B900-47DC-AF2F-A8FBF79D31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348D9225-64E7-4445-B84A-9016C7481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/>
                <a:ea typeface="ヒラギノ角ゴ Pro W3"/>
                <a:cs typeface="Arial"/>
              </a:rPr>
              <a:t>AMM – 10 minutes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charset="-128"/>
              <a:cs typeface="Arial"/>
            </a:endParaRPr>
          </a:p>
          <a:p>
            <a:endParaRPr lang="en-US" altLang="en-US">
              <a:latin typeface="Arial" panose="020B0604020202020204" pitchFamily="34" charset="0"/>
              <a:ea typeface="ヒラギノ角ゴ Pro W3" charset="-128"/>
              <a:cs typeface="Arial"/>
            </a:endParaRPr>
          </a:p>
          <a:p>
            <a:endParaRPr lang="en-US" altLang="en-US">
              <a:latin typeface="Arial" panose="020B0604020202020204" pitchFamily="34" charset="0"/>
              <a:ea typeface="ヒラギノ角ゴ Pro W3" charset="-128"/>
              <a:cs typeface="Arial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0C5A2C25-545D-4B76-BE4A-0230157D37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0F9E886-86D8-4FAE-B451-1A9C7BEC09EE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0FC19901-830D-4872-808E-31EA83C12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2632EA13-7D57-4DC0-A454-83875D53A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17F04406-D9E1-4E40-88DC-D5492A563E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8DE3596D-5F52-429C-AB80-96CE98C8A0D8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D601C90D-F0CA-4446-8E75-B318D9704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8807E34B-0E13-4A56-B04B-E6DE50E32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/>
                <a:ea typeface="ヒラギノ角ゴ Pro W3"/>
                <a:cs typeface="Arial"/>
              </a:rPr>
              <a:t>Vinney – 10 minutes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charset="-128"/>
              <a:cs typeface="Arial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F5F1A678-41AC-4974-9DFA-43A86A3E0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F067C11C-6CC6-491F-80B6-ADAE2AFD31EB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426DAD28-8989-46FB-8E78-99F3B63ADE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0E7E70D9-EAD9-45E5-BF29-D5E9DAF2F264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1518B9E0-040C-4C2D-9853-26C441C532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3610F7E-C51E-4E14-B1B7-093506476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/>
                <a:ea typeface="ヒラギノ角ゴ Pro W3"/>
                <a:cs typeface="Arial"/>
              </a:rPr>
              <a:t>Vinney – 10 minutes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charset="-128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E8E0B8F3-8180-4216-A051-E9E68AB02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5995B959-5BC9-4A3F-B370-A8488D5A6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ヒラギノ角ゴ Pro W3" charset="-128"/>
              </a:rPr>
              <a:t>Vinney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charset="-128"/>
              </a:rPr>
              <a:t>AMM</a:t>
            </a:r>
          </a:p>
          <a:p>
            <a:r>
              <a:rPr lang="en-US" altLang="en-US" dirty="0">
                <a:latin typeface="Arial"/>
                <a:ea typeface="ヒラギノ角ゴ Pro W3"/>
                <a:cs typeface="Arial"/>
              </a:rPr>
              <a:t>Matt</a:t>
            </a:r>
          </a:p>
          <a:p>
            <a:endParaRPr lang="en-US" altLang="en-US">
              <a:latin typeface="Arial" panose="020B0604020202020204" pitchFamily="34" charset="0"/>
              <a:ea typeface="ヒラギノ角ゴ Pro W3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38AE6002-BBB6-4A07-8C84-5B54A2F860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EF0C9D68-A950-4F19-8EC5-47C12067A2D4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id="{F8003B03-2EC1-4BEB-9317-A4B2F1FC41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id="{D277131D-D04A-475F-B6BE-09ED6BCA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/>
                <a:ea typeface="ヒラギノ角ゴ Pro W3"/>
                <a:cs typeface="Arial"/>
              </a:rPr>
              <a:t>Matt – 2 minutes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charset="-128"/>
              <a:cs typeface="Arial"/>
            </a:endParaRP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04C4FAE5-4C39-4847-92FF-BB74B2645D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E5FDD57C-7184-4EBC-9DF9-E7AF7FC02119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7595693E-B19E-41F6-B5C1-35ACFC8C2C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90B03EE6-EE7B-4C38-B2D2-6EBC60792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/>
                <a:ea typeface="ヒラギノ角ゴ Pro W3"/>
                <a:cs typeface="Arial"/>
              </a:rPr>
              <a:t>Matt – 2 minutes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charset="-128"/>
              <a:cs typeface="Arial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1BD9525D-AE78-4961-8E34-DE1E556CB4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D7AABD63-E18F-4584-B9BC-B0FB6C934CF5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D8932E41-E7D6-45DF-8939-4C064DE87B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CB450FC1-3CDD-4773-99E0-13507433D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ヒラギノ角ゴ Pro W3" charset="-128"/>
                <a:cs typeface="Arial"/>
              </a:rPr>
              <a:t>Matt</a:t>
            </a:r>
            <a:endParaRPr lang="en-US" altLang="en-US" dirty="0">
              <a:latin typeface="Arial" panose="020B0604020202020204" pitchFamily="34" charset="0"/>
              <a:ea typeface="ヒラギノ角ゴ Pro W3" charset="-128"/>
            </a:endParaRP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2F607108-8F48-4E8C-90F6-0C4F686F28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D3FC81A3-87CD-4DB8-AD21-29A215DF53EF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:a16="http://schemas.microsoft.com/office/drawing/2014/main" id="{D5088B55-07B3-4272-96D7-D5ECE86545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Notes Placeholder 2">
            <a:extLst>
              <a:ext uri="{FF2B5EF4-FFF2-40B4-BE49-F238E27FC236}">
                <a16:creationId xmlns:a16="http://schemas.microsoft.com/office/drawing/2014/main" id="{AE7010A2-9D60-4A9F-91FD-17BA8AF7D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charset="-128"/>
            </a:endParaRP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13EA1835-E9C6-4102-8F69-127D3E74D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B183F14A-9623-46A8-A720-E9D44E8DAA25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7CCE3975-56A1-4618-9B70-D3643E40A9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7F080D5E-6568-442A-B9A2-1D78D5D00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/>
                <a:ea typeface="ヒラギノ角ゴ Pro W3"/>
                <a:cs typeface="Arial"/>
              </a:rPr>
              <a:t>Matt – 2 minutes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charset="-128"/>
              <a:cs typeface="Arial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158D1579-42D3-4B77-8E9C-2C326F2E7E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F824311A-8745-4ADF-B90E-EDD1FDE16419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7CCE3975-56A1-4618-9B70-D3643E40A9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7F080D5E-6568-442A-B9A2-1D78D5D00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/>
                <a:ea typeface="ヒラギノ角ゴ Pro W3"/>
                <a:cs typeface="Arial"/>
              </a:rPr>
              <a:t>Matt – 2 minutes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charset="-128"/>
              <a:cs typeface="Arial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158D1579-42D3-4B77-8E9C-2C326F2E7E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F824311A-8745-4ADF-B90E-EDD1FDE16419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58055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87277981-EBC9-472A-AD6D-44930E606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4586623-AB5E-473C-A609-8900E8FD5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66E15D0-ED10-4F25-B9FB-AC17191472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5FC61BE-6595-47FB-867A-FBF40BD5AF6B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559565D-655F-4C11-8B60-26B0A19604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65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C717624-90F4-814C-8700-BFA1A0B5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399" y="228600"/>
            <a:ext cx="4299605" cy="543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000">
                <a:solidFill>
                  <a:srgbClr val="0A5499"/>
                </a:solidFill>
                <a:latin typeface="+mn-ea"/>
                <a:ea typeface="+mn-e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4F0634D-1A22-C34E-A063-846341757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05" y="1591454"/>
            <a:ext cx="8229600" cy="412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70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85800" y="1676400"/>
            <a:ext cx="7772400" cy="3962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82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">
            <a:extLst>
              <a:ext uri="{FF2B5EF4-FFF2-40B4-BE49-F238E27FC236}">
                <a16:creationId xmlns:a16="http://schemas.microsoft.com/office/drawing/2014/main" id="{1439B878-AEF8-EC44-8457-9797060923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0" y="6172200"/>
            <a:ext cx="260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algn="r">
              <a:defRPr/>
            </a:pPr>
            <a:fld id="{B62D8D22-A1B6-439A-AC5B-E3EA7F6B6A01}" type="slidenum">
              <a:rPr lang="en-US" altLang="en-US" sz="1000" smtClean="0">
                <a:solidFill>
                  <a:srgbClr val="2D3982"/>
                </a:solidFill>
                <a:latin typeface="Franklin Gothic Medium" panose="020B0603020102020204" pitchFamily="34" charset="0"/>
              </a:rPr>
              <a:pPr algn="r">
                <a:defRPr/>
              </a:pPr>
              <a:t>‹#›</a:t>
            </a:fld>
            <a:endParaRPr lang="en-US" altLang="en-US" sz="1000">
              <a:solidFill>
                <a:srgbClr val="2D3982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6ECDF55-E762-481C-BD1A-C711F1D6DB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8" r:id="rId2"/>
    <p:sldLayoutId id="214748386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>
            <a:extLst>
              <a:ext uri="{FF2B5EF4-FFF2-40B4-BE49-F238E27FC236}">
                <a16:creationId xmlns:a16="http://schemas.microsoft.com/office/drawing/2014/main" id="{BBE39F87-382D-4073-8785-CFAD01C36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4137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5122" name="TextBox 8">
            <a:extLst>
              <a:ext uri="{FF2B5EF4-FFF2-40B4-BE49-F238E27FC236}">
                <a16:creationId xmlns:a16="http://schemas.microsoft.com/office/drawing/2014/main" id="{DDDC5C93-84E7-47F5-BA55-E868D1636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87638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en-US" sz="3600" i="1" dirty="0">
                <a:solidFill>
                  <a:srgbClr val="0070C0"/>
                </a:solidFill>
              </a:rPr>
              <a:t>Combating Imposter Syndrome When You Really Want to Go Home</a:t>
            </a:r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B55764DB-A3FD-4E51-957C-19E35C24B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4594225"/>
            <a:ext cx="8686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2000">
                <a:solidFill>
                  <a:srgbClr val="0070C0"/>
                </a:solidFill>
              </a:rPr>
              <a:t>Vinney Arora · vcarora@gmail.com</a:t>
            </a:r>
            <a:br>
              <a:rPr lang="en-US" altLang="en-US" sz="2000">
                <a:solidFill>
                  <a:srgbClr val="0070C0"/>
                </a:solidFill>
              </a:rPr>
            </a:br>
            <a:r>
              <a:rPr lang="en-US" altLang="en-US" sz="2000">
                <a:solidFill>
                  <a:srgbClr val="0070C0"/>
                </a:solidFill>
              </a:rPr>
              <a:t>Ann-Marie Meacham, MPA, CFRE · annmariemeacham@gmail.com Matthew Taylor-Siegel, CFRE · mtaylorsiegel@gmail.com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D7BCD87-5046-6047-A128-B0E8EB6265B6}"/>
              </a:ext>
            </a:extLst>
          </p:cNvPr>
          <p:cNvSpPr txBox="1">
            <a:spLocks/>
          </p:cNvSpPr>
          <p:nvPr/>
        </p:nvSpPr>
        <p:spPr>
          <a:xfrm>
            <a:off x="266700" y="1600200"/>
            <a:ext cx="8610600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3200" kern="0" dirty="0">
                <a:solidFill>
                  <a:srgbClr val="0A5499"/>
                </a:solidFill>
              </a:rPr>
              <a:t>Using Imposter Syndrome to Your Advantage</a:t>
            </a:r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71B5C-2572-8842-BD75-C1D595540DBF}"/>
              </a:ext>
            </a:extLst>
          </p:cNvPr>
          <p:cNvSpPr txBox="1"/>
          <p:nvPr/>
        </p:nvSpPr>
        <p:spPr>
          <a:xfrm>
            <a:off x="914400" y="2743200"/>
            <a:ext cx="5943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3200" kern="0" dirty="0">
                <a:solidFill>
                  <a:srgbClr val="0A5499"/>
                </a:solidFill>
              </a:rPr>
              <a:t>It’s a feature, not a bug</a:t>
            </a:r>
          </a:p>
          <a:p>
            <a:pPr marL="457200" indent="-457200">
              <a:buFontTx/>
              <a:buAutoNum type="arabicPeriod"/>
              <a:defRPr/>
            </a:pPr>
            <a:endParaRPr lang="en-US" sz="3200" kern="0" dirty="0">
              <a:solidFill>
                <a:srgbClr val="0A5499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3200" kern="0" dirty="0">
                <a:solidFill>
                  <a:srgbClr val="0A5499"/>
                </a:solidFill>
              </a:rPr>
              <a:t>Dunning-Kruger </a:t>
            </a:r>
          </a:p>
          <a:p>
            <a:pPr marL="457200" indent="-457200">
              <a:buFontTx/>
              <a:buAutoNum type="arabicPeriod"/>
              <a:defRPr/>
            </a:pPr>
            <a:endParaRPr lang="en-US" sz="3200" kern="0" dirty="0">
              <a:solidFill>
                <a:srgbClr val="0A5499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3200" kern="0" dirty="0">
                <a:solidFill>
                  <a:srgbClr val="0A5499"/>
                </a:solidFill>
              </a:rPr>
              <a:t>Comfort Zones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1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8FE9-F96B-EB40-A784-FB00A03E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549" y="1295400"/>
            <a:ext cx="4299605" cy="5430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Dunning-Kruger Effect</a:t>
            </a:r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47A3A36-A810-E24E-BDD0-791E09CBD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852" y="1990835"/>
            <a:ext cx="5715000" cy="3798794"/>
          </a:xfrm>
        </p:spPr>
      </p:pic>
    </p:spTree>
    <p:extLst>
      <p:ext uri="{BB962C8B-B14F-4D97-AF65-F5344CB8AC3E}">
        <p14:creationId xmlns:p14="http://schemas.microsoft.com/office/powerpoint/2010/main" val="253740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7487E1D-FE36-3F4D-8B0C-9253E49F3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20" y="1328737"/>
            <a:ext cx="6281159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D7BCD87-5046-6047-A128-B0E8EB6265B6}"/>
              </a:ext>
            </a:extLst>
          </p:cNvPr>
          <p:cNvSpPr txBox="1">
            <a:spLocks/>
          </p:cNvSpPr>
          <p:nvPr/>
        </p:nvSpPr>
        <p:spPr>
          <a:xfrm>
            <a:off x="723900" y="1524000"/>
            <a:ext cx="7696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kern="0" dirty="0"/>
          </a:p>
        </p:txBody>
      </p:sp>
      <p:pic>
        <p:nvPicPr>
          <p:cNvPr id="19458" name="Picture 4">
            <a:extLst>
              <a:ext uri="{FF2B5EF4-FFF2-40B4-BE49-F238E27FC236}">
                <a16:creationId xmlns:a16="http://schemas.microsoft.com/office/drawing/2014/main" id="{F7381A52-DFC4-427A-80E4-0518760F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247775"/>
            <a:ext cx="37338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D7BCD87-5046-6047-A128-B0E8EB6265B6}"/>
              </a:ext>
            </a:extLst>
          </p:cNvPr>
          <p:cNvSpPr txBox="1">
            <a:spLocks/>
          </p:cNvSpPr>
          <p:nvPr/>
        </p:nvSpPr>
        <p:spPr>
          <a:xfrm>
            <a:off x="304800" y="1524000"/>
            <a:ext cx="8474075" cy="13716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 algn="ctr">
              <a:buNone/>
              <a:defRPr/>
            </a:pPr>
            <a:r>
              <a:rPr lang="en-US" sz="4000" kern="0">
                <a:solidFill>
                  <a:srgbClr val="0A5499"/>
                </a:solidFill>
              </a:rPr>
              <a:t>How </a:t>
            </a:r>
            <a:r>
              <a:rPr lang="en-US" sz="4000" kern="0" dirty="0">
                <a:solidFill>
                  <a:srgbClr val="0A5499"/>
                </a:solidFill>
              </a:rPr>
              <a:t>Imposter Syndrome</a:t>
            </a:r>
            <a:r>
              <a:rPr lang="en-US" sz="4000" kern="0">
                <a:solidFill>
                  <a:srgbClr val="0A5499"/>
                </a:solidFill>
              </a:rPr>
              <a:t> Can Manifest in the Workplace</a:t>
            </a:r>
            <a:endParaRPr lang="en-US"/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kern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0F8D5FE-137D-A14E-BC72-D4E5224A3ED9}"/>
              </a:ext>
            </a:extLst>
          </p:cNvPr>
          <p:cNvSpPr txBox="1">
            <a:spLocks/>
          </p:cNvSpPr>
          <p:nvPr/>
        </p:nvSpPr>
        <p:spPr>
          <a:xfrm>
            <a:off x="533400" y="3657600"/>
            <a:ext cx="7696200" cy="11430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 algn="ctr">
              <a:buNone/>
              <a:defRPr/>
            </a:pPr>
            <a:r>
              <a:rPr lang="en-US" sz="3200" i="1" kern="0" dirty="0">
                <a:solidFill>
                  <a:srgbClr val="0A5499"/>
                </a:solidFill>
              </a:rPr>
              <a:t>or: How to navigate the land mines</a:t>
            </a:r>
          </a:p>
          <a:p>
            <a:pPr marL="0" indent="0" algn="ctr">
              <a:buNone/>
              <a:defRPr/>
            </a:pPr>
            <a:endParaRPr lang="en-US" sz="3200" i="1" kern="0" dirty="0">
              <a:solidFill>
                <a:srgbClr val="0A5499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4000" kern="0" dirty="0">
              <a:solidFill>
                <a:srgbClr val="0A5499"/>
              </a:solidFill>
            </a:endParaRPr>
          </a:p>
          <a:p>
            <a:pPr marL="457200" lvl="1" indent="0" algn="ctr">
              <a:buFontTx/>
              <a:buNone/>
              <a:defRPr/>
            </a:pPr>
            <a:endParaRPr lang="en-US" kern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D7BCD87-5046-6047-A128-B0E8EB6265B6}"/>
              </a:ext>
            </a:extLst>
          </p:cNvPr>
          <p:cNvSpPr txBox="1">
            <a:spLocks/>
          </p:cNvSpPr>
          <p:nvPr/>
        </p:nvSpPr>
        <p:spPr>
          <a:xfrm>
            <a:off x="723900" y="1524000"/>
            <a:ext cx="7696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US" kern="0">
              <a:solidFill>
                <a:srgbClr val="0A5499"/>
              </a:solidFill>
            </a:endParaRPr>
          </a:p>
          <a:p>
            <a:pPr marL="0" indent="0">
              <a:buFontTx/>
              <a:buNone/>
              <a:defRPr/>
            </a:pPr>
            <a:endParaRPr lang="en-US" kern="0">
              <a:solidFill>
                <a:srgbClr val="0A5499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kern="0"/>
          </a:p>
        </p:txBody>
      </p:sp>
      <p:pic>
        <p:nvPicPr>
          <p:cNvPr id="2" name="Picture 3" descr="A black sign with white text&#10;&#10;Description generated with very high confidence">
            <a:extLst>
              <a:ext uri="{FF2B5EF4-FFF2-40B4-BE49-F238E27FC236}">
                <a16:creationId xmlns:a16="http://schemas.microsoft.com/office/drawing/2014/main" id="{521538B4-A7EC-4B4E-A7FF-9AE73E9CC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58" r="364" b="9845"/>
          <a:stretch/>
        </p:blipFill>
        <p:spPr>
          <a:xfrm>
            <a:off x="2451710" y="1398235"/>
            <a:ext cx="4240588" cy="43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46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D7BCD87-5046-6047-A128-B0E8EB6265B6}"/>
              </a:ext>
            </a:extLst>
          </p:cNvPr>
          <p:cNvSpPr txBox="1">
            <a:spLocks/>
          </p:cNvSpPr>
          <p:nvPr/>
        </p:nvSpPr>
        <p:spPr>
          <a:xfrm>
            <a:off x="0" y="1752600"/>
            <a:ext cx="8915400" cy="137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4000" kern="0" dirty="0">
                <a:solidFill>
                  <a:srgbClr val="0A5499"/>
                </a:solidFill>
              </a:rPr>
              <a:t>Top 10 Ways You Can Overcome Imposter Syndrome</a:t>
            </a:r>
          </a:p>
          <a:p>
            <a:pPr marL="0" indent="0" algn="ctr">
              <a:buFontTx/>
              <a:buNone/>
              <a:defRPr/>
            </a:pPr>
            <a:endParaRPr lang="en-US" sz="4000" kern="0" dirty="0">
              <a:solidFill>
                <a:srgbClr val="0A5499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4000" kern="0" dirty="0">
              <a:solidFill>
                <a:srgbClr val="0A5499"/>
              </a:solidFill>
            </a:endParaRPr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kern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21AE0E8-4A83-9647-8A85-E9AA403FF6BE}"/>
              </a:ext>
            </a:extLst>
          </p:cNvPr>
          <p:cNvSpPr txBox="1">
            <a:spLocks/>
          </p:cNvSpPr>
          <p:nvPr/>
        </p:nvSpPr>
        <p:spPr>
          <a:xfrm>
            <a:off x="533400" y="3657600"/>
            <a:ext cx="76962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3200" i="1" kern="0" dirty="0">
                <a:solidFill>
                  <a:srgbClr val="0A5499"/>
                </a:solidFill>
              </a:rPr>
              <a:t>or: Appreciating your strengths </a:t>
            </a:r>
          </a:p>
          <a:p>
            <a:pPr marL="0" indent="0" algn="ctr">
              <a:buFontTx/>
              <a:buNone/>
              <a:defRPr/>
            </a:pPr>
            <a:endParaRPr lang="en-US" sz="4000" kern="0" dirty="0">
              <a:solidFill>
                <a:srgbClr val="0A5499"/>
              </a:solidFill>
            </a:endParaRPr>
          </a:p>
          <a:p>
            <a:pPr marL="457200" lvl="1" indent="0" algn="ctr">
              <a:buFontTx/>
              <a:buNone/>
              <a:defRPr/>
            </a:pPr>
            <a:endParaRPr lang="en-US" kern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D7BCD87-5046-6047-A128-B0E8EB6265B6}"/>
              </a:ext>
            </a:extLst>
          </p:cNvPr>
          <p:cNvSpPr txBox="1">
            <a:spLocks/>
          </p:cNvSpPr>
          <p:nvPr/>
        </p:nvSpPr>
        <p:spPr>
          <a:xfrm>
            <a:off x="304800" y="1524000"/>
            <a:ext cx="8474075" cy="137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kern="0" dirty="0"/>
          </a:p>
        </p:txBody>
      </p:sp>
      <p:pic>
        <p:nvPicPr>
          <p:cNvPr id="25602" name="Picture 1">
            <a:extLst>
              <a:ext uri="{FF2B5EF4-FFF2-40B4-BE49-F238E27FC236}">
                <a16:creationId xmlns:a16="http://schemas.microsoft.com/office/drawing/2014/main" id="{61F6AAEF-23ED-4773-BB7A-0AFEB5D2D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D7BCD87-5046-6047-A128-B0E8EB6265B6}"/>
              </a:ext>
            </a:extLst>
          </p:cNvPr>
          <p:cNvSpPr txBox="1">
            <a:spLocks/>
          </p:cNvSpPr>
          <p:nvPr/>
        </p:nvSpPr>
        <p:spPr>
          <a:xfrm>
            <a:off x="304800" y="1752600"/>
            <a:ext cx="8474075" cy="137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4000" kern="0" dirty="0">
                <a:solidFill>
                  <a:srgbClr val="0A5499"/>
                </a:solidFill>
              </a:rPr>
              <a:t>How to Destigmatize Imposter Syndrome</a:t>
            </a:r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kern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B416CCF-D5C2-CF40-8D4E-EE5B17968A84}"/>
              </a:ext>
            </a:extLst>
          </p:cNvPr>
          <p:cNvSpPr txBox="1">
            <a:spLocks/>
          </p:cNvSpPr>
          <p:nvPr/>
        </p:nvSpPr>
        <p:spPr>
          <a:xfrm>
            <a:off x="533400" y="3657600"/>
            <a:ext cx="76962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3200" i="1" kern="0" dirty="0">
                <a:solidFill>
                  <a:srgbClr val="0A5499"/>
                </a:solidFill>
              </a:rPr>
              <a:t>or: How to be an advocate </a:t>
            </a:r>
            <a:endParaRPr lang="en-US" sz="4000" kern="0" dirty="0">
              <a:solidFill>
                <a:srgbClr val="0A5499"/>
              </a:solidFill>
            </a:endParaRPr>
          </a:p>
          <a:p>
            <a:pPr marL="457200" lvl="1" indent="0" algn="ctr">
              <a:buFontTx/>
              <a:buNone/>
              <a:defRPr/>
            </a:pPr>
            <a:endParaRPr lang="en-US" kern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screenshot, drawing&#10;&#10;Description generated with very high confidence">
            <a:extLst>
              <a:ext uri="{FF2B5EF4-FFF2-40B4-BE49-F238E27FC236}">
                <a16:creationId xmlns:a16="http://schemas.microsoft.com/office/drawing/2014/main" id="{3B15F645-6E91-4215-BBA7-15D9C1B88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72"/>
          <a:stretch/>
        </p:blipFill>
        <p:spPr>
          <a:xfrm>
            <a:off x="-1041782" y="1221967"/>
            <a:ext cx="10182086" cy="4721533"/>
          </a:xfrm>
          <a:prstGeom prst="rect">
            <a:avLst/>
          </a:prstGeom>
        </p:spPr>
      </p:pic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571C33D2-16C4-446E-AF67-A323AD00721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  <p:pic>
        <p:nvPicPr>
          <p:cNvPr id="3" name="Picture 3" descr="A picture containing screenshot, drawing&#10;&#10;Description generated with very high confidence">
            <a:extLst>
              <a:ext uri="{FF2B5EF4-FFF2-40B4-BE49-F238E27FC236}">
                <a16:creationId xmlns:a16="http://schemas.microsoft.com/office/drawing/2014/main" id="{3C86A0DB-D9C6-4ECE-8A3B-F1A0EBE27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60" y="1281862"/>
            <a:ext cx="6875178" cy="462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2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912DAC1-D57F-4086-AEF8-C91FAFD43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995" y="1382395"/>
            <a:ext cx="7363530" cy="45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68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447F6BEE-5DD3-40D9-BBC8-313D6BB1765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  <p:pic>
        <p:nvPicPr>
          <p:cNvPr id="3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253B311-9494-4B16-AFA1-4A0C9FC75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85" y="1317861"/>
            <a:ext cx="6050246" cy="454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0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1244C8F8-CEA9-4FCF-A18A-59F251065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67" t="16162" r="58013" b="56998"/>
          <a:stretch/>
        </p:blipFill>
        <p:spPr>
          <a:xfrm rot="-840000">
            <a:off x="294002" y="1478932"/>
            <a:ext cx="2009561" cy="2232638"/>
          </a:xfrm>
          <a:prstGeom prst="rect">
            <a:avLst/>
          </a:prstGeom>
        </p:spPr>
      </p:pic>
      <p:pic>
        <p:nvPicPr>
          <p:cNvPr id="8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831AB865-4A4B-4760-A6B1-8EBDB67C7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64" t="48017" r="148" b="8559"/>
          <a:stretch/>
        </p:blipFill>
        <p:spPr>
          <a:xfrm rot="900000">
            <a:off x="6354881" y="2729264"/>
            <a:ext cx="2425248" cy="2885789"/>
          </a:xfrm>
          <a:prstGeom prst="rect">
            <a:avLst/>
          </a:prstGeom>
        </p:spPr>
      </p:pic>
      <p:pic>
        <p:nvPicPr>
          <p:cNvPr id="9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859DF46B-1C96-491A-99D4-A4E704134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1" t="42678" r="59911" b="23849"/>
          <a:stretch/>
        </p:blipFill>
        <p:spPr>
          <a:xfrm rot="-780000">
            <a:off x="4308460" y="3428041"/>
            <a:ext cx="1756571" cy="2309952"/>
          </a:xfrm>
          <a:prstGeom prst="rect">
            <a:avLst/>
          </a:prstGeom>
        </p:spPr>
      </p:pic>
      <p:pic>
        <p:nvPicPr>
          <p:cNvPr id="10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BC87844-5A56-4045-988D-0DB4EE7DEC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05" t="11045" r="23077" b="56994"/>
          <a:stretch/>
        </p:blipFill>
        <p:spPr>
          <a:xfrm rot="-900000">
            <a:off x="4145886" y="1476646"/>
            <a:ext cx="1906265" cy="2127851"/>
          </a:xfrm>
          <a:prstGeom prst="rect">
            <a:avLst/>
          </a:prstGeom>
        </p:spPr>
      </p:pic>
      <p:pic>
        <p:nvPicPr>
          <p:cNvPr id="11" name="Picture 11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F35819BD-B91C-46BC-BAE3-F7651D19C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35" t="18257" r="42500" b="53620"/>
          <a:stretch/>
        </p:blipFill>
        <p:spPr>
          <a:xfrm rot="780000">
            <a:off x="1922635" y="3048707"/>
            <a:ext cx="1886371" cy="2244962"/>
          </a:xfrm>
          <a:prstGeom prst="rect">
            <a:avLst/>
          </a:prstGeom>
        </p:spPr>
      </p:pic>
      <p:pic>
        <p:nvPicPr>
          <p:cNvPr id="19" name="Picture 19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E7CD4B4A-5548-4441-BF51-27418390B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8" t="93533" r="51718" b="119"/>
          <a:stretch/>
        </p:blipFill>
        <p:spPr>
          <a:xfrm>
            <a:off x="1853" y="5594252"/>
            <a:ext cx="2948041" cy="27448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B21E8A-AB83-440B-BBB4-3ED5CC0E0E85}"/>
              </a:ext>
            </a:extLst>
          </p:cNvPr>
          <p:cNvSpPr/>
          <p:nvPr/>
        </p:nvSpPr>
        <p:spPr bwMode="auto">
          <a:xfrm>
            <a:off x="3685550" y="3700524"/>
            <a:ext cx="804592" cy="9343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57BC00-FC79-4277-86BC-68B4F13E9E9D}"/>
              </a:ext>
            </a:extLst>
          </p:cNvPr>
          <p:cNvSpPr/>
          <p:nvPr/>
        </p:nvSpPr>
        <p:spPr bwMode="auto">
          <a:xfrm>
            <a:off x="4793611" y="3570751"/>
            <a:ext cx="614924" cy="2455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D3CC-84BC-4C77-893F-498C4468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230221D-358E-4636-8FF8-2E7D6C78E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15" t="19613" r="1226" b="13559"/>
          <a:stretch/>
        </p:blipFill>
        <p:spPr>
          <a:xfrm>
            <a:off x="174036" y="1661332"/>
            <a:ext cx="8827953" cy="3494399"/>
          </a:xfrm>
        </p:spPr>
      </p:pic>
      <p:pic>
        <p:nvPicPr>
          <p:cNvPr id="7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38BD7FF-BD81-48B6-948E-B11CEE6A3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6" t="14044" r="64490" b="80872"/>
          <a:stretch/>
        </p:blipFill>
        <p:spPr>
          <a:xfrm>
            <a:off x="176698" y="4658754"/>
            <a:ext cx="4121481" cy="5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50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4161-1721-4286-BCB7-89510A6F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BF2BC246-0933-4CA9-8D29-4C855727F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93" t="9443" r="2458" b="38983"/>
          <a:stretch/>
        </p:blipFill>
        <p:spPr>
          <a:xfrm>
            <a:off x="2213" y="1234745"/>
            <a:ext cx="9144665" cy="4702190"/>
          </a:xfrm>
          <a:prstGeom prst="rect">
            <a:avLst/>
          </a:prstGeom>
        </p:spPr>
      </p:pic>
      <p:pic>
        <p:nvPicPr>
          <p:cNvPr id="4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BE509FEA-8CB5-4128-AC14-119B3138C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5" t="8238" r="2755" b="13552"/>
          <a:stretch/>
        </p:blipFill>
        <p:spPr>
          <a:xfrm>
            <a:off x="1107612" y="1232083"/>
            <a:ext cx="6611971" cy="4635051"/>
          </a:xfrm>
        </p:spPr>
      </p:pic>
      <p:pic>
        <p:nvPicPr>
          <p:cNvPr id="8" name="Picture 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4E57C6EA-86E0-4C0D-B9A6-B67DE731CC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73" t="91810" r="364" b="-431"/>
          <a:stretch/>
        </p:blipFill>
        <p:spPr>
          <a:xfrm>
            <a:off x="15972" y="5480730"/>
            <a:ext cx="1955853" cy="390127"/>
          </a:xfrm>
          <a:prstGeom prst="rect">
            <a:avLst/>
          </a:prstGeom>
        </p:spPr>
      </p:pic>
      <p:pic>
        <p:nvPicPr>
          <p:cNvPr id="10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9342AF7F-BCA7-4BC9-B088-10A22F196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27" t="9322" r="3694" b="38983"/>
          <a:stretch/>
        </p:blipFill>
        <p:spPr>
          <a:xfrm flipH="1">
            <a:off x="1319907" y="3141407"/>
            <a:ext cx="1117608" cy="610783"/>
          </a:xfrm>
          <a:prstGeom prst="rect">
            <a:avLst/>
          </a:prstGeom>
        </p:spPr>
      </p:pic>
      <p:pic>
        <p:nvPicPr>
          <p:cNvPr id="16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DF18C9A-521B-4086-BF45-5DFB90BE7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27" t="9322" r="3694" b="38983"/>
          <a:stretch/>
        </p:blipFill>
        <p:spPr>
          <a:xfrm flipH="1">
            <a:off x="2437950" y="2682210"/>
            <a:ext cx="3802909" cy="610783"/>
          </a:xfrm>
          <a:prstGeom prst="rect">
            <a:avLst/>
          </a:prstGeom>
        </p:spPr>
      </p:pic>
      <p:pic>
        <p:nvPicPr>
          <p:cNvPr id="17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F8DA52B-47DE-4445-8148-3B885024D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27" t="9322" r="3694" b="38983"/>
          <a:stretch/>
        </p:blipFill>
        <p:spPr>
          <a:xfrm flipH="1">
            <a:off x="6051626" y="3251214"/>
            <a:ext cx="638447" cy="6008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1A7C5-378F-41F2-8EF4-C6D12335899B}"/>
              </a:ext>
            </a:extLst>
          </p:cNvPr>
          <p:cNvSpPr txBox="1"/>
          <p:nvPr/>
        </p:nvSpPr>
        <p:spPr>
          <a:xfrm rot="-1080000">
            <a:off x="1280031" y="3150082"/>
            <a:ext cx="14854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mic Sans MS"/>
                <a:ea typeface="ヒラギノ角ゴ Pro W3"/>
              </a:rPr>
              <a:t>THEY'LL FIND </a:t>
            </a:r>
            <a:endParaRPr lang="en-US" sz="1400">
              <a:latin typeface="Comic Sans MS"/>
            </a:endParaRPr>
          </a:p>
          <a:p>
            <a:r>
              <a:rPr lang="en-US" sz="1400">
                <a:latin typeface="Comic Sans MS"/>
                <a:ea typeface="ヒラギノ角ゴ Pro W3"/>
              </a:rPr>
              <a:t>ME OUT</a:t>
            </a:r>
            <a:endParaRPr lang="en-US" sz="1400">
              <a:latin typeface="Comic Sans 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24C14B-A3AB-49A4-97AA-2DFB0EC26EDC}"/>
              </a:ext>
            </a:extLst>
          </p:cNvPr>
          <p:cNvSpPr txBox="1"/>
          <p:nvPr/>
        </p:nvSpPr>
        <p:spPr>
          <a:xfrm>
            <a:off x="2381832" y="2471673"/>
            <a:ext cx="16151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mic Sans MS"/>
                <a:ea typeface="ヒラギノ角ゴ Pro W3"/>
              </a:rPr>
              <a:t>IT COULD'VE BEEN ANYBODY</a:t>
            </a:r>
            <a:endParaRPr lang="en-US" sz="1400" dirty="0">
              <a:latin typeface="Comic Sans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513EC3-46E9-4759-9CD0-14190B524F49}"/>
              </a:ext>
            </a:extLst>
          </p:cNvPr>
          <p:cNvSpPr txBox="1"/>
          <p:nvPr/>
        </p:nvSpPr>
        <p:spPr>
          <a:xfrm>
            <a:off x="3769403" y="2930869"/>
            <a:ext cx="16151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mic Sans MS"/>
                <a:ea typeface="ヒラギノ角ゴ Pro W3"/>
              </a:rPr>
              <a:t>I JUST WORKED HARD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C5AA45-D2A6-4882-B174-BA290B2FD9D0}"/>
              </a:ext>
            </a:extLst>
          </p:cNvPr>
          <p:cNvSpPr txBox="1"/>
          <p:nvPr/>
        </p:nvSpPr>
        <p:spPr>
          <a:xfrm rot="780000">
            <a:off x="4891285" y="2587729"/>
            <a:ext cx="13156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mic Sans MS"/>
                <a:ea typeface="ヒラギノ角ゴ Pro W3"/>
              </a:rPr>
              <a:t>IT WAS JUST LUCK</a:t>
            </a:r>
            <a:endParaRPr lang="en-US" sz="1400" dirty="0">
              <a:latin typeface="Comic Sans M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6CFC0-4CC9-4798-8ED2-89C6F765E467}"/>
              </a:ext>
            </a:extLst>
          </p:cNvPr>
          <p:cNvSpPr txBox="1"/>
          <p:nvPr/>
        </p:nvSpPr>
        <p:spPr>
          <a:xfrm rot="1140000">
            <a:off x="5546294" y="3340155"/>
            <a:ext cx="161517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mic Sans MS"/>
                <a:ea typeface="ヒラギノ角ゴ Pro W3"/>
              </a:rPr>
              <a:t>I'M A FRAUD</a:t>
            </a:r>
            <a:endParaRPr lang="en-US" sz="14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571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F880-3025-427C-99CB-F8639E77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F51CF92-234D-4D25-9439-29C238EB5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240" b="11969"/>
          <a:stretch/>
        </p:blipFill>
        <p:spPr>
          <a:xfrm>
            <a:off x="1506920" y="1281011"/>
            <a:ext cx="6136741" cy="455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31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9096-22DE-4084-86E1-D3B85E07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51BB6BD-4C32-49D1-8315-57EBE289A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842" y="1295121"/>
            <a:ext cx="5921393" cy="44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68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D173-8CEF-4049-A400-E938F249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794B5-636C-4732-97A0-3CFC2E03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05" y="1817232"/>
            <a:ext cx="8229600" cy="3446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A5499"/>
                </a:solidFill>
              </a:rPr>
              <a:t>Questions?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A5499"/>
                </a:solidFill>
              </a:rPr>
              <a:t>Feedback or Ideas for each other?</a:t>
            </a:r>
            <a:endParaRPr lang="en-US" dirty="0"/>
          </a:p>
          <a:p>
            <a:pPr marL="0" indent="0">
              <a:buNone/>
            </a:pPr>
            <a:r>
              <a:rPr lang="en-US" sz="3200" dirty="0">
                <a:solidFill>
                  <a:srgbClr val="0A5499"/>
                </a:solidFill>
              </a:rPr>
              <a:t>What did you learn?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A5499"/>
                </a:solidFill>
              </a:rPr>
              <a:t>What will you try doing differently after this workshop?</a:t>
            </a:r>
          </a:p>
        </p:txBody>
      </p:sp>
    </p:spTree>
    <p:extLst>
      <p:ext uri="{BB962C8B-B14F-4D97-AF65-F5344CB8AC3E}">
        <p14:creationId xmlns:p14="http://schemas.microsoft.com/office/powerpoint/2010/main" val="954842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>
            <a:extLst>
              <a:ext uri="{FF2B5EF4-FFF2-40B4-BE49-F238E27FC236}">
                <a16:creationId xmlns:a16="http://schemas.microsoft.com/office/drawing/2014/main" id="{BE4079CC-1DB3-4830-B933-6BD54FFEB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4137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29698" name="TextBox 8">
            <a:extLst>
              <a:ext uri="{FF2B5EF4-FFF2-40B4-BE49-F238E27FC236}">
                <a16:creationId xmlns:a16="http://schemas.microsoft.com/office/drawing/2014/main" id="{C9310432-0BB6-41C0-916F-F46D69ADC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62313"/>
            <a:ext cx="815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en-US" sz="3600" i="1" dirty="0">
                <a:solidFill>
                  <a:srgbClr val="0070C0"/>
                </a:solidFill>
              </a:rPr>
              <a:t>Thank you! </a:t>
            </a:r>
          </a:p>
        </p:txBody>
      </p:sp>
      <p:sp>
        <p:nvSpPr>
          <p:cNvPr id="29699" name="TextBox 1">
            <a:extLst>
              <a:ext uri="{FF2B5EF4-FFF2-40B4-BE49-F238E27FC236}">
                <a16:creationId xmlns:a16="http://schemas.microsoft.com/office/drawing/2014/main" id="{2A72C58B-D9B8-4BC7-9CD8-BCB0A4B94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4594225"/>
            <a:ext cx="8686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2000" dirty="0">
                <a:solidFill>
                  <a:srgbClr val="0070C0"/>
                </a:solidFill>
              </a:rPr>
              <a:t>Vinney Arora · vcarora@gmail.com</a:t>
            </a:r>
            <a:br>
              <a:rPr lang="en-US" altLang="en-US" sz="2000">
                <a:solidFill>
                  <a:srgbClr val="0070C0"/>
                </a:solidFill>
              </a:rPr>
            </a:br>
            <a:r>
              <a:rPr lang="en-US" altLang="en-US" sz="2000" dirty="0">
                <a:solidFill>
                  <a:srgbClr val="0070C0"/>
                </a:solidFill>
              </a:rPr>
              <a:t>Ann-Marie Meacham, MPA, CFRE · annmariemeacham@gmail.com Matthew Taylor-Siegel, CFRE · mtaylorsiegel@gmail.com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">
            <a:extLst>
              <a:ext uri="{FF2B5EF4-FFF2-40B4-BE49-F238E27FC236}">
                <a16:creationId xmlns:a16="http://schemas.microsoft.com/office/drawing/2014/main" id="{1BD6DEE0-FA22-4C62-900A-DC7B0F1B3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133600"/>
            <a:ext cx="716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en-US" sz="4000">
                <a:solidFill>
                  <a:srgbClr val="0070C0"/>
                </a:solidFill>
              </a:rPr>
              <a:t>Introductions</a:t>
            </a:r>
          </a:p>
        </p:txBody>
      </p:sp>
      <p:sp>
        <p:nvSpPr>
          <p:cNvPr id="7170" name="TextBox 4">
            <a:extLst>
              <a:ext uri="{FF2B5EF4-FFF2-40B4-BE49-F238E27FC236}">
                <a16:creationId xmlns:a16="http://schemas.microsoft.com/office/drawing/2014/main" id="{F496782A-D52D-4A37-AA0E-F7C4B2D1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76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en-US" sz="3200" i="1">
                <a:solidFill>
                  <a:srgbClr val="0070C0"/>
                </a:solidFill>
              </a:rPr>
              <a:t>or: How we learned to stop worrying and present this workshop </a:t>
            </a:r>
            <a:endParaRPr lang="en-US" altLang="en-US" sz="32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EF0DBD6-3B4A-45A3-A050-B0BF75E30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7" b="8889"/>
          <a:stretch/>
        </p:blipFill>
        <p:spPr>
          <a:xfrm>
            <a:off x="-5759" y="1379787"/>
            <a:ext cx="9166719" cy="43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0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D7BCD87-5046-6047-A128-B0E8EB6265B6}"/>
              </a:ext>
            </a:extLst>
          </p:cNvPr>
          <p:cNvSpPr txBox="1">
            <a:spLocks/>
          </p:cNvSpPr>
          <p:nvPr/>
        </p:nvSpPr>
        <p:spPr>
          <a:xfrm>
            <a:off x="723900" y="1295400"/>
            <a:ext cx="76962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4000" kern="0" dirty="0">
                <a:solidFill>
                  <a:srgbClr val="0A5499"/>
                </a:solidFill>
              </a:rPr>
              <a:t>Imposter Syndrome Defined</a:t>
            </a:r>
          </a:p>
          <a:p>
            <a:pPr marL="0" indent="0" algn="ctr">
              <a:buFontTx/>
              <a:buNone/>
              <a:defRPr/>
            </a:pPr>
            <a:endParaRPr lang="en-US" sz="4000" kern="0" dirty="0">
              <a:solidFill>
                <a:srgbClr val="0A5499"/>
              </a:solidFill>
            </a:endParaRPr>
          </a:p>
          <a:p>
            <a:pPr marL="457200" lvl="1" indent="0" algn="ctr">
              <a:buFontTx/>
              <a:buNone/>
              <a:defRPr/>
            </a:pPr>
            <a:endParaRPr lang="en-US" kern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91B2613-6BA2-E349-8DFA-3B48499715F7}"/>
              </a:ext>
            </a:extLst>
          </p:cNvPr>
          <p:cNvSpPr txBox="1">
            <a:spLocks/>
          </p:cNvSpPr>
          <p:nvPr/>
        </p:nvSpPr>
        <p:spPr>
          <a:xfrm>
            <a:off x="463522" y="2120290"/>
            <a:ext cx="8215291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3200" i="1" kern="0" dirty="0">
                <a:solidFill>
                  <a:srgbClr val="0A5499"/>
                </a:solidFill>
              </a:rPr>
              <a:t>or: How to understand that you aren’t alone</a:t>
            </a:r>
          </a:p>
          <a:p>
            <a:pPr marL="0" indent="0" algn="ctr">
              <a:buFontTx/>
              <a:buNone/>
              <a:defRPr/>
            </a:pPr>
            <a:endParaRPr lang="en-US" sz="4000" kern="0" dirty="0">
              <a:solidFill>
                <a:srgbClr val="0A5499"/>
              </a:solidFill>
            </a:endParaRPr>
          </a:p>
          <a:p>
            <a:pPr marL="457200" lvl="1" indent="0" algn="ctr">
              <a:buFontTx/>
              <a:buNone/>
              <a:defRPr/>
            </a:pPr>
            <a:endParaRPr lang="en-US" kern="0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45FC3E2-F979-4AAA-AFB0-EC35B20C4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393" y="3427347"/>
            <a:ext cx="2349199" cy="23633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D7BCD87-5046-6047-A128-B0E8EB6265B6}"/>
              </a:ext>
            </a:extLst>
          </p:cNvPr>
          <p:cNvSpPr txBox="1">
            <a:spLocks/>
          </p:cNvSpPr>
          <p:nvPr/>
        </p:nvSpPr>
        <p:spPr>
          <a:xfrm>
            <a:off x="565150" y="2228850"/>
            <a:ext cx="7696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kern="0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D8EB7717-8B82-4006-879F-0CCD2273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28850"/>
            <a:ext cx="53975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42D381-E0CB-2F44-9FE9-79ED19A6175E}"/>
              </a:ext>
            </a:extLst>
          </p:cNvPr>
          <p:cNvSpPr txBox="1"/>
          <p:nvPr/>
        </p:nvSpPr>
        <p:spPr>
          <a:xfrm>
            <a:off x="2270125" y="1409700"/>
            <a:ext cx="63246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kern="0" dirty="0">
                <a:solidFill>
                  <a:srgbClr val="0A5499"/>
                </a:solidFill>
                <a:ea typeface="ヒラギノ角ゴ Pro W3" panose="020B0300000000000000" pitchFamily="34" charset="-128"/>
              </a:rPr>
              <a:t>Famous Imposters</a:t>
            </a:r>
          </a:p>
          <a:p>
            <a:pPr>
              <a:defRPr/>
            </a:pPr>
            <a:endParaRPr lang="en-US" dirty="0">
              <a:ea typeface="ヒラギノ角ゴ Pro W3" panose="020B0300000000000000" pitchFamily="34" charset="-128"/>
            </a:endParaRPr>
          </a:p>
        </p:txBody>
      </p:sp>
      <p:pic>
        <p:nvPicPr>
          <p:cNvPr id="6" name="Picture 6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DD18EE70-F35B-4D08-902A-F8B4E9ADF1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11" t="516" r="9774" b="21739"/>
          <a:stretch/>
        </p:blipFill>
        <p:spPr>
          <a:xfrm>
            <a:off x="1911685" y="2225663"/>
            <a:ext cx="1074868" cy="1072999"/>
          </a:xfrm>
          <a:prstGeom prst="rect">
            <a:avLst/>
          </a:prstGeom>
        </p:spPr>
      </p:pic>
      <p:pic>
        <p:nvPicPr>
          <p:cNvPr id="8" name="Picture 8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E0DA72C7-3323-477B-8A41-866B926E7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915" y="2227103"/>
            <a:ext cx="1116048" cy="1066135"/>
          </a:xfrm>
          <a:prstGeom prst="rect">
            <a:avLst/>
          </a:prstGeom>
        </p:spPr>
      </p:pic>
      <p:pic>
        <p:nvPicPr>
          <p:cNvPr id="2" name="Picture 3" descr="A person looking at the camera&#10;&#10;Description generated with high confidence">
            <a:extLst>
              <a:ext uri="{FF2B5EF4-FFF2-40B4-BE49-F238E27FC236}">
                <a16:creationId xmlns:a16="http://schemas.microsoft.com/office/drawing/2014/main" id="{9D3F2F6A-A959-46E7-B4E0-A4EC60005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9964" y="3303490"/>
            <a:ext cx="1120332" cy="10396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1752600" y="2057400"/>
            <a:ext cx="66675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kern="0" dirty="0">
                <a:solidFill>
                  <a:srgbClr val="0A5499"/>
                </a:solidFill>
              </a:rPr>
              <a:t>Let’s Get Warmed Up!</a:t>
            </a:r>
          </a:p>
          <a:p>
            <a:pPr>
              <a:defRPr/>
            </a:pPr>
            <a:endParaRPr lang="en-US" kern="0" dirty="0">
              <a:solidFill>
                <a:srgbClr val="0A5499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7B26920-0906-4FC3-B885-6AB1305A9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 t="7543" r="2662" b="4836"/>
          <a:stretch/>
        </p:blipFill>
        <p:spPr bwMode="auto">
          <a:xfrm>
            <a:off x="863489" y="1283006"/>
            <a:ext cx="7409451" cy="45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723900" y="1733550"/>
            <a:ext cx="7696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US" kern="0" dirty="0"/>
          </a:p>
        </p:txBody>
      </p:sp>
      <p:pic>
        <p:nvPicPr>
          <p:cNvPr id="11266" name="Picture 5">
            <a:extLst>
              <a:ext uri="{FF2B5EF4-FFF2-40B4-BE49-F238E27FC236}">
                <a16:creationId xmlns:a16="http://schemas.microsoft.com/office/drawing/2014/main" id="{7A452AA8-9BC7-44B5-84E8-D8A5828B7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" b="2361"/>
          <a:stretch/>
        </p:blipFill>
        <p:spPr bwMode="auto">
          <a:xfrm>
            <a:off x="1894020" y="1275434"/>
            <a:ext cx="5350443" cy="462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D7BCD87-5046-6047-A128-B0E8EB6265B6}"/>
              </a:ext>
            </a:extLst>
          </p:cNvPr>
          <p:cNvSpPr txBox="1">
            <a:spLocks/>
          </p:cNvSpPr>
          <p:nvPr/>
        </p:nvSpPr>
        <p:spPr>
          <a:xfrm>
            <a:off x="266700" y="1600200"/>
            <a:ext cx="8610600" cy="137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4000" kern="0" dirty="0">
                <a:solidFill>
                  <a:srgbClr val="0A5499"/>
                </a:solidFill>
              </a:rPr>
              <a:t>Using Imposter Syndrome to Your Advantage</a:t>
            </a:r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kern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9CBA42B-953F-F047-B32F-5EDFFA5891C2}"/>
              </a:ext>
            </a:extLst>
          </p:cNvPr>
          <p:cNvSpPr txBox="1">
            <a:spLocks/>
          </p:cNvSpPr>
          <p:nvPr/>
        </p:nvSpPr>
        <p:spPr>
          <a:xfrm>
            <a:off x="533400" y="3657600"/>
            <a:ext cx="76962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3200" i="1" kern="0" dirty="0">
                <a:solidFill>
                  <a:srgbClr val="0A5499"/>
                </a:solidFill>
              </a:rPr>
              <a:t>or: How to turn your insecurities into strengths </a:t>
            </a:r>
          </a:p>
          <a:p>
            <a:pPr marL="0" indent="0" algn="ctr">
              <a:buFontTx/>
              <a:buNone/>
              <a:defRPr/>
            </a:pPr>
            <a:endParaRPr lang="en-US" sz="4000" kern="0" dirty="0">
              <a:solidFill>
                <a:srgbClr val="0A5499"/>
              </a:solidFill>
            </a:endParaRPr>
          </a:p>
          <a:p>
            <a:pPr marL="457200" lvl="1" indent="0" algn="ctr">
              <a:buFontTx/>
              <a:buNone/>
              <a:defRPr/>
            </a:pPr>
            <a:endParaRPr lang="en-US" kern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210</Words>
  <Application>Microsoft Office PowerPoint</Application>
  <PresentationFormat>On-screen Show (4:3)</PresentationFormat>
  <Paragraphs>83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Dunning-Kruger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Master</dc:title>
  <dc:creator>Design Studio</dc:creator>
  <cp:lastModifiedBy>Matthew Siegel</cp:lastModifiedBy>
  <cp:revision>523</cp:revision>
  <cp:lastPrinted>2009-05-26T16:37:59Z</cp:lastPrinted>
  <dcterms:created xsi:type="dcterms:W3CDTF">2009-04-20T17:47:09Z</dcterms:created>
  <dcterms:modified xsi:type="dcterms:W3CDTF">2019-10-04T18:05:41Z</dcterms:modified>
</cp:coreProperties>
</file>