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61" r:id="rId4"/>
    <p:sldId id="259" r:id="rId5"/>
    <p:sldId id="316" r:id="rId6"/>
    <p:sldId id="356" r:id="rId7"/>
    <p:sldId id="269" r:id="rId8"/>
    <p:sldId id="270" r:id="rId9"/>
    <p:sldId id="265" r:id="rId10"/>
    <p:sldId id="268" r:id="rId11"/>
    <p:sldId id="299" r:id="rId12"/>
    <p:sldId id="337" r:id="rId13"/>
    <p:sldId id="355" r:id="rId14"/>
    <p:sldId id="338" r:id="rId15"/>
    <p:sldId id="347" r:id="rId16"/>
    <p:sldId id="349" r:id="rId17"/>
    <p:sldId id="351" r:id="rId18"/>
    <p:sldId id="352" r:id="rId19"/>
    <p:sldId id="353" r:id="rId20"/>
    <p:sldId id="273" r:id="rId21"/>
    <p:sldId id="344" r:id="rId22"/>
    <p:sldId id="322" r:id="rId23"/>
    <p:sldId id="346" r:id="rId24"/>
    <p:sldId id="348" r:id="rId25"/>
    <p:sldId id="339" r:id="rId26"/>
    <p:sldId id="26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3EE0AF-F5D0-FBD7-A8C9-C531C0076D0C}" name="Ayat Hassan" initials="AH" userId="S::ah@afpnet.org::95b78033-edec-482b-992c-86197916e0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925048-5C60-4D68-A871-19A5FE0A75E5}" v="3" dt="2026-02-26T17:33:14.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64" autoAdjust="0"/>
    <p:restoredTop sz="93099" autoAdjust="0"/>
  </p:normalViewPr>
  <p:slideViewPr>
    <p:cSldViewPr snapToGrid="0" snapToObjects="1">
      <p:cViewPr varScale="1">
        <p:scale>
          <a:sx n="94" d="100"/>
          <a:sy n="94" d="100"/>
        </p:scale>
        <p:origin x="376" y="284"/>
      </p:cViewPr>
      <p:guideLst/>
    </p:cSldViewPr>
  </p:slideViewPr>
  <p:notesTextViewPr>
    <p:cViewPr>
      <p:scale>
        <a:sx n="1" d="1"/>
        <a:sy n="1" d="1"/>
      </p:scale>
      <p:origin x="0" y="0"/>
    </p:cViewPr>
  </p:notesTextViewPr>
  <p:notesViewPr>
    <p:cSldViewPr snapToGrid="0" snapToObjects="1">
      <p:cViewPr varScale="1">
        <p:scale>
          <a:sx n="83" d="100"/>
          <a:sy n="83"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2E118-37E0-4F2C-819B-39F83918D6A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F78F7AC-3C2B-4834-A542-A3530639DA6C}">
      <dgm:prSet phldrT="[Text]" custT="1"/>
      <dgm:spPr>
        <a:solidFill>
          <a:schemeClr val="accent4"/>
        </a:solidFill>
      </dgm:spPr>
      <dgm:t>
        <a:bodyPr/>
        <a:lstStyle/>
        <a:p>
          <a:r>
            <a:rPr lang="en-US" sz="2000" b="1" dirty="0">
              <a:solidFill>
                <a:schemeClr val="accent1">
                  <a:lumMod val="75000"/>
                </a:schemeClr>
              </a:solidFill>
            </a:rPr>
            <a:t>AFP Foundation for Philanthropy</a:t>
          </a:r>
        </a:p>
      </dgm:t>
    </dgm:pt>
    <dgm:pt modelId="{871695F7-5C90-4C78-9C01-1EE8E80A63DA}" type="parTrans" cxnId="{87BC331E-BBFE-4969-8C93-29C88F662DA2}">
      <dgm:prSet/>
      <dgm:spPr/>
      <dgm:t>
        <a:bodyPr/>
        <a:lstStyle/>
        <a:p>
          <a:endParaRPr lang="en-US"/>
        </a:p>
      </dgm:t>
    </dgm:pt>
    <dgm:pt modelId="{9A287C66-14AE-4659-8BA1-806D20BA81AB}" type="sibTrans" cxnId="{87BC331E-BBFE-4969-8C93-29C88F662DA2}">
      <dgm:prSet/>
      <dgm:spPr/>
      <dgm:t>
        <a:bodyPr/>
        <a:lstStyle/>
        <a:p>
          <a:endParaRPr lang="en-US"/>
        </a:p>
      </dgm:t>
    </dgm:pt>
    <dgm:pt modelId="{9B41E577-3564-4944-8D78-7772333D0ADE}">
      <dgm:prSet phldrT="[Text]"/>
      <dgm:spPr>
        <a:solidFill>
          <a:schemeClr val="tx1"/>
        </a:solidFill>
      </dgm:spPr>
      <dgm:t>
        <a:bodyPr/>
        <a:lstStyle/>
        <a:p>
          <a:r>
            <a:rPr lang="en-US" b="1" dirty="0">
              <a:solidFill>
                <a:schemeClr val="bg1"/>
              </a:solidFill>
            </a:rPr>
            <a:t>Leadership Development</a:t>
          </a:r>
        </a:p>
      </dgm:t>
    </dgm:pt>
    <dgm:pt modelId="{71D9B3AD-3AAC-40E3-B293-B9C9038C8725}" type="parTrans" cxnId="{DDADDEBE-426F-494A-B655-D5637AEAB020}">
      <dgm:prSet/>
      <dgm:spPr/>
      <dgm:t>
        <a:bodyPr/>
        <a:lstStyle/>
        <a:p>
          <a:endParaRPr lang="en-US"/>
        </a:p>
      </dgm:t>
    </dgm:pt>
    <dgm:pt modelId="{AF2837AB-6FF1-4E0F-8B32-1A1386D94B69}" type="sibTrans" cxnId="{DDADDEBE-426F-494A-B655-D5637AEAB020}">
      <dgm:prSet/>
      <dgm:spPr/>
      <dgm:t>
        <a:bodyPr/>
        <a:lstStyle/>
        <a:p>
          <a:endParaRPr lang="en-US"/>
        </a:p>
      </dgm:t>
    </dgm:pt>
    <dgm:pt modelId="{7BC6E1D0-254D-4D14-B3E0-7B5D68EE0FB9}">
      <dgm:prSet phldrT="[Text]"/>
      <dgm:spPr>
        <a:solidFill>
          <a:schemeClr val="tx1"/>
        </a:solidFill>
      </dgm:spPr>
      <dgm:t>
        <a:bodyPr/>
        <a:lstStyle/>
        <a:p>
          <a:r>
            <a:rPr lang="en-US" b="1" dirty="0">
              <a:solidFill>
                <a:schemeClr val="bg1"/>
              </a:solidFill>
            </a:rPr>
            <a:t>Research</a:t>
          </a:r>
        </a:p>
      </dgm:t>
    </dgm:pt>
    <dgm:pt modelId="{FE93196B-349E-4A8E-A938-AE4C8CBB13CB}" type="parTrans" cxnId="{B1B0AB98-2651-462C-AB99-4162A50DCCD9}">
      <dgm:prSet/>
      <dgm:spPr/>
      <dgm:t>
        <a:bodyPr/>
        <a:lstStyle/>
        <a:p>
          <a:endParaRPr lang="en-US"/>
        </a:p>
      </dgm:t>
    </dgm:pt>
    <dgm:pt modelId="{A9A0A790-9BDE-46FA-80D7-B42558D94B64}" type="sibTrans" cxnId="{B1B0AB98-2651-462C-AB99-4162A50DCCD9}">
      <dgm:prSet/>
      <dgm:spPr/>
      <dgm:t>
        <a:bodyPr/>
        <a:lstStyle/>
        <a:p>
          <a:endParaRPr lang="en-US"/>
        </a:p>
      </dgm:t>
    </dgm:pt>
    <dgm:pt modelId="{8F5BC01F-4CEA-4CB5-9CAF-AE43E9F2683D}">
      <dgm:prSet phldrT="[Text]"/>
      <dgm:spPr>
        <a:solidFill>
          <a:schemeClr val="tx1"/>
        </a:solidFill>
      </dgm:spPr>
      <dgm:t>
        <a:bodyPr/>
        <a:lstStyle/>
        <a:p>
          <a:r>
            <a:rPr lang="en-US" b="1">
              <a:solidFill>
                <a:schemeClr val="bg1"/>
              </a:solidFill>
            </a:rPr>
            <a:t>IDEA</a:t>
          </a:r>
        </a:p>
      </dgm:t>
    </dgm:pt>
    <dgm:pt modelId="{ACCAA256-6B67-42EC-8D36-937421F06042}" type="parTrans" cxnId="{60652EF8-9B4E-490D-AF04-4027CC9D043D}">
      <dgm:prSet/>
      <dgm:spPr/>
      <dgm:t>
        <a:bodyPr/>
        <a:lstStyle/>
        <a:p>
          <a:endParaRPr lang="en-US"/>
        </a:p>
      </dgm:t>
    </dgm:pt>
    <dgm:pt modelId="{5CD4C0F2-CE26-4E40-A76D-92CE54732582}" type="sibTrans" cxnId="{60652EF8-9B4E-490D-AF04-4027CC9D043D}">
      <dgm:prSet/>
      <dgm:spPr/>
      <dgm:t>
        <a:bodyPr/>
        <a:lstStyle/>
        <a:p>
          <a:endParaRPr lang="en-US"/>
        </a:p>
      </dgm:t>
    </dgm:pt>
    <dgm:pt modelId="{300A20D7-0B1F-464B-9A4A-E55202761F6C}">
      <dgm:prSet phldrT="[Text]"/>
      <dgm:spPr>
        <a:solidFill>
          <a:schemeClr val="tx1"/>
        </a:solidFill>
      </dgm:spPr>
      <dgm:t>
        <a:bodyPr/>
        <a:lstStyle/>
        <a:p>
          <a:r>
            <a:rPr lang="en-US" b="1">
              <a:solidFill>
                <a:schemeClr val="bg1"/>
              </a:solidFill>
            </a:rPr>
            <a:t>Ethics</a:t>
          </a:r>
        </a:p>
      </dgm:t>
    </dgm:pt>
    <dgm:pt modelId="{8CD29EB2-0F48-41C7-AD78-8B188CE71B32}" type="parTrans" cxnId="{B93D6866-E57B-4E21-84A8-DA2A5E7F3BA2}">
      <dgm:prSet/>
      <dgm:spPr/>
      <dgm:t>
        <a:bodyPr/>
        <a:lstStyle/>
        <a:p>
          <a:endParaRPr lang="en-US"/>
        </a:p>
      </dgm:t>
    </dgm:pt>
    <dgm:pt modelId="{BDD08BB3-A6E3-46E1-B089-85ED971F6CFE}" type="sibTrans" cxnId="{B93D6866-E57B-4E21-84A8-DA2A5E7F3BA2}">
      <dgm:prSet/>
      <dgm:spPr/>
      <dgm:t>
        <a:bodyPr/>
        <a:lstStyle/>
        <a:p>
          <a:endParaRPr lang="en-US"/>
        </a:p>
      </dgm:t>
    </dgm:pt>
    <dgm:pt modelId="{3A8FECE9-1158-4109-A08C-DDF9959E8D7C}">
      <dgm:prSet phldrT="[Text]"/>
      <dgm:spPr>
        <a:solidFill>
          <a:schemeClr val="accent1">
            <a:lumMod val="75000"/>
          </a:schemeClr>
        </a:solidFill>
      </dgm:spPr>
      <dgm:t>
        <a:bodyPr/>
        <a:lstStyle/>
        <a:p>
          <a:r>
            <a:rPr lang="en-US" b="1">
              <a:solidFill>
                <a:schemeClr val="bg1"/>
              </a:solidFill>
            </a:rPr>
            <a:t>Scholarship</a:t>
          </a:r>
        </a:p>
      </dgm:t>
    </dgm:pt>
    <dgm:pt modelId="{1F555854-DC18-4456-848A-D6AAAC5B1AF1}" type="parTrans" cxnId="{BFB1B86B-F238-436D-982B-0713707AAA4B}">
      <dgm:prSet/>
      <dgm:spPr/>
      <dgm:t>
        <a:bodyPr/>
        <a:lstStyle/>
        <a:p>
          <a:endParaRPr lang="en-US"/>
        </a:p>
      </dgm:t>
    </dgm:pt>
    <dgm:pt modelId="{8D0B45DC-D5F2-4196-85F0-9B1FE916231E}" type="sibTrans" cxnId="{BFB1B86B-F238-436D-982B-0713707AAA4B}">
      <dgm:prSet/>
      <dgm:spPr/>
      <dgm:t>
        <a:bodyPr/>
        <a:lstStyle/>
        <a:p>
          <a:endParaRPr lang="en-US"/>
        </a:p>
      </dgm:t>
    </dgm:pt>
    <dgm:pt modelId="{4701800F-2115-4577-A0D7-4A188EDE3B2C}">
      <dgm:prSet phldrT="[Text]"/>
      <dgm:spPr>
        <a:solidFill>
          <a:schemeClr val="accent1">
            <a:lumMod val="75000"/>
          </a:schemeClr>
        </a:solidFill>
      </dgm:spPr>
      <dgm:t>
        <a:bodyPr/>
        <a:lstStyle/>
        <a:p>
          <a:r>
            <a:rPr lang="en-US" b="1" dirty="0">
              <a:solidFill>
                <a:schemeClr val="bg1"/>
              </a:solidFill>
            </a:rPr>
            <a:t>AFP Catalyst</a:t>
          </a:r>
        </a:p>
      </dgm:t>
    </dgm:pt>
    <dgm:pt modelId="{7EDBC4D6-DDFE-47FC-A1C4-CBBAC8C6707E}" type="parTrans" cxnId="{A4D076A1-264C-43B9-93EA-1D39BEB89E87}">
      <dgm:prSet/>
      <dgm:spPr/>
      <dgm:t>
        <a:bodyPr/>
        <a:lstStyle/>
        <a:p>
          <a:endParaRPr lang="en-US"/>
        </a:p>
      </dgm:t>
    </dgm:pt>
    <dgm:pt modelId="{C1A68456-4621-43D4-A4BF-F468F815C1BC}" type="sibTrans" cxnId="{A4D076A1-264C-43B9-93EA-1D39BEB89E87}">
      <dgm:prSet/>
      <dgm:spPr/>
      <dgm:t>
        <a:bodyPr/>
        <a:lstStyle/>
        <a:p>
          <a:endParaRPr lang="en-US"/>
        </a:p>
      </dgm:t>
    </dgm:pt>
    <dgm:pt modelId="{C337CA7B-ED59-4979-8E25-914DC263DEA2}">
      <dgm:prSet phldrT="[Text]"/>
      <dgm:spPr>
        <a:solidFill>
          <a:schemeClr val="accent1">
            <a:lumMod val="75000"/>
          </a:schemeClr>
        </a:solidFill>
      </dgm:spPr>
      <dgm:t>
        <a:bodyPr/>
        <a:lstStyle/>
        <a:p>
          <a:r>
            <a:rPr lang="en-US" b="1">
              <a:solidFill>
                <a:schemeClr val="bg1"/>
              </a:solidFill>
            </a:rPr>
            <a:t>LEAD</a:t>
          </a:r>
        </a:p>
      </dgm:t>
    </dgm:pt>
    <dgm:pt modelId="{372AA022-13F1-43E0-BF2F-451C0466A36A}" type="parTrans" cxnId="{4DA99849-44E3-4F80-B6F3-45C9A87E5111}">
      <dgm:prSet/>
      <dgm:spPr/>
      <dgm:t>
        <a:bodyPr/>
        <a:lstStyle/>
        <a:p>
          <a:endParaRPr lang="en-US"/>
        </a:p>
      </dgm:t>
    </dgm:pt>
    <dgm:pt modelId="{28FA9FED-2AFE-4FC4-B4BC-8FABD310A7C0}" type="sibTrans" cxnId="{4DA99849-44E3-4F80-B6F3-45C9A87E5111}">
      <dgm:prSet/>
      <dgm:spPr/>
      <dgm:t>
        <a:bodyPr/>
        <a:lstStyle/>
        <a:p>
          <a:endParaRPr lang="en-US"/>
        </a:p>
      </dgm:t>
    </dgm:pt>
    <dgm:pt modelId="{A83E3EC8-D0CE-461C-B757-16E76C59D40D}">
      <dgm:prSet phldrT="[Text]"/>
      <dgm:spPr>
        <a:solidFill>
          <a:schemeClr val="accent1">
            <a:lumMod val="75000"/>
          </a:schemeClr>
        </a:solidFill>
      </dgm:spPr>
      <dgm:t>
        <a:bodyPr/>
        <a:lstStyle/>
        <a:p>
          <a:r>
            <a:rPr lang="en-US" b="1">
              <a:solidFill>
                <a:schemeClr val="bg1"/>
              </a:solidFill>
            </a:rPr>
            <a:t>Diversity Scholarships</a:t>
          </a:r>
        </a:p>
      </dgm:t>
    </dgm:pt>
    <dgm:pt modelId="{3629F8D0-073D-41F8-9EF2-8D566D8E19DE}" type="parTrans" cxnId="{828309D5-8256-41C8-8BF8-FF57D829059C}">
      <dgm:prSet/>
      <dgm:spPr/>
      <dgm:t>
        <a:bodyPr/>
        <a:lstStyle/>
        <a:p>
          <a:endParaRPr lang="en-US"/>
        </a:p>
      </dgm:t>
    </dgm:pt>
    <dgm:pt modelId="{D5A412FD-E10B-40E4-A03A-DD0E83996EAB}" type="sibTrans" cxnId="{828309D5-8256-41C8-8BF8-FF57D829059C}">
      <dgm:prSet/>
      <dgm:spPr/>
      <dgm:t>
        <a:bodyPr/>
        <a:lstStyle/>
        <a:p>
          <a:endParaRPr lang="en-US"/>
        </a:p>
      </dgm:t>
    </dgm:pt>
    <dgm:pt modelId="{E99676B0-7DFE-4D18-8F0C-4FABFBFCF19F}">
      <dgm:prSet phldrT="[Text]"/>
      <dgm:spPr>
        <a:solidFill>
          <a:schemeClr val="accent1">
            <a:lumMod val="75000"/>
          </a:schemeClr>
        </a:solidFill>
      </dgm:spPr>
      <dgm:t>
        <a:bodyPr/>
        <a:lstStyle/>
        <a:p>
          <a:r>
            <a:rPr lang="en-US" b="1" dirty="0">
              <a:solidFill>
                <a:schemeClr val="bg1"/>
              </a:solidFill>
            </a:rPr>
            <a:t>Mentoring Programs</a:t>
          </a:r>
        </a:p>
      </dgm:t>
    </dgm:pt>
    <dgm:pt modelId="{D4B246FE-CBC7-4295-BFEC-E61DA600253E}" type="parTrans" cxnId="{4EB779FB-247E-48FA-87A6-6B89399406E4}">
      <dgm:prSet/>
      <dgm:spPr/>
      <dgm:t>
        <a:bodyPr/>
        <a:lstStyle/>
        <a:p>
          <a:endParaRPr lang="en-US"/>
        </a:p>
      </dgm:t>
    </dgm:pt>
    <dgm:pt modelId="{7A6FC968-9584-477C-8F78-A94B1203946F}" type="sibTrans" cxnId="{4EB779FB-247E-48FA-87A6-6B89399406E4}">
      <dgm:prSet/>
      <dgm:spPr/>
      <dgm:t>
        <a:bodyPr/>
        <a:lstStyle/>
        <a:p>
          <a:endParaRPr lang="en-US"/>
        </a:p>
      </dgm:t>
    </dgm:pt>
    <dgm:pt modelId="{78A0A3B5-23BE-4556-BF49-FB152E8B1021}">
      <dgm:prSet phldrT="[Text]"/>
      <dgm:spPr>
        <a:solidFill>
          <a:schemeClr val="accent1">
            <a:lumMod val="75000"/>
          </a:schemeClr>
        </a:solidFill>
      </dgm:spPr>
      <dgm:t>
        <a:bodyPr/>
        <a:lstStyle/>
        <a:p>
          <a:r>
            <a:rPr lang="en-US" b="1">
              <a:solidFill>
                <a:schemeClr val="bg1"/>
              </a:solidFill>
            </a:rPr>
            <a:t>Fundraising Effectiveness Project</a:t>
          </a:r>
        </a:p>
      </dgm:t>
    </dgm:pt>
    <dgm:pt modelId="{E972EA37-50D2-4504-9D37-3D406E79777B}" type="parTrans" cxnId="{480C193E-DB38-4030-93A0-B23303544164}">
      <dgm:prSet/>
      <dgm:spPr/>
      <dgm:t>
        <a:bodyPr/>
        <a:lstStyle/>
        <a:p>
          <a:endParaRPr lang="en-US"/>
        </a:p>
      </dgm:t>
    </dgm:pt>
    <dgm:pt modelId="{9D714DE8-22E4-4B39-A923-716260B3ECA0}" type="sibTrans" cxnId="{480C193E-DB38-4030-93A0-B23303544164}">
      <dgm:prSet/>
      <dgm:spPr/>
      <dgm:t>
        <a:bodyPr/>
        <a:lstStyle/>
        <a:p>
          <a:endParaRPr lang="en-US"/>
        </a:p>
      </dgm:t>
    </dgm:pt>
    <dgm:pt modelId="{558D4D06-98A9-4C14-8986-08C26E0609F9}">
      <dgm:prSet phldrT="[Text]"/>
      <dgm:spPr>
        <a:solidFill>
          <a:schemeClr val="accent1">
            <a:lumMod val="75000"/>
          </a:schemeClr>
        </a:solidFill>
      </dgm:spPr>
      <dgm:t>
        <a:bodyPr/>
        <a:lstStyle/>
        <a:p>
          <a:r>
            <a:rPr lang="en-US" b="1" dirty="0">
              <a:solidFill>
                <a:schemeClr val="bg1"/>
              </a:solidFill>
            </a:rPr>
            <a:t>Research</a:t>
          </a:r>
          <a:r>
            <a:rPr lang="en-US" dirty="0">
              <a:solidFill>
                <a:schemeClr val="bg1"/>
              </a:solidFill>
            </a:rPr>
            <a:t> </a:t>
          </a:r>
          <a:r>
            <a:rPr lang="en-US" b="1" dirty="0">
              <a:solidFill>
                <a:schemeClr val="bg1"/>
              </a:solidFill>
            </a:rPr>
            <a:t>Grants &amp; Prizes</a:t>
          </a:r>
        </a:p>
      </dgm:t>
    </dgm:pt>
    <dgm:pt modelId="{F5982222-884D-443A-B1A6-825CFC71D8D1}" type="parTrans" cxnId="{3676B5D5-7F54-4AA8-B3BE-FF43C08B4EBB}">
      <dgm:prSet/>
      <dgm:spPr/>
      <dgm:t>
        <a:bodyPr/>
        <a:lstStyle/>
        <a:p>
          <a:endParaRPr lang="en-US"/>
        </a:p>
      </dgm:t>
    </dgm:pt>
    <dgm:pt modelId="{57681DBA-3508-42E6-897D-01CDF7FF5C19}" type="sibTrans" cxnId="{3676B5D5-7F54-4AA8-B3BE-FF43C08B4EBB}">
      <dgm:prSet/>
      <dgm:spPr/>
      <dgm:t>
        <a:bodyPr/>
        <a:lstStyle/>
        <a:p>
          <a:endParaRPr lang="en-US"/>
        </a:p>
      </dgm:t>
    </dgm:pt>
    <dgm:pt modelId="{15D0431A-1E15-4391-AEAC-CE0B9C3A8A3F}">
      <dgm:prSet phldrT="[Text]"/>
      <dgm:spPr>
        <a:solidFill>
          <a:schemeClr val="accent1">
            <a:lumMod val="75000"/>
          </a:schemeClr>
        </a:solidFill>
      </dgm:spPr>
      <dgm:t>
        <a:bodyPr/>
        <a:lstStyle/>
        <a:p>
          <a:r>
            <a:rPr lang="en-US" b="1" dirty="0">
              <a:solidFill>
                <a:schemeClr val="bg1"/>
              </a:solidFill>
            </a:rPr>
            <a:t>The next big issue</a:t>
          </a:r>
        </a:p>
      </dgm:t>
    </dgm:pt>
    <dgm:pt modelId="{EDCBFDD8-4FB7-4E21-9C1F-A0B537A42B2E}" type="parTrans" cxnId="{4FA51782-7BFE-4BC5-9B98-54C5B89CF149}">
      <dgm:prSet/>
      <dgm:spPr/>
      <dgm:t>
        <a:bodyPr/>
        <a:lstStyle/>
        <a:p>
          <a:endParaRPr lang="en-US"/>
        </a:p>
      </dgm:t>
    </dgm:pt>
    <dgm:pt modelId="{1B396CEE-FD37-4581-A9C9-404A869F146D}" type="sibTrans" cxnId="{4FA51782-7BFE-4BC5-9B98-54C5B89CF149}">
      <dgm:prSet/>
      <dgm:spPr/>
      <dgm:t>
        <a:bodyPr/>
        <a:lstStyle/>
        <a:p>
          <a:endParaRPr lang="en-US"/>
        </a:p>
      </dgm:t>
    </dgm:pt>
    <dgm:pt modelId="{FB9DABE9-F400-429F-A8C2-F60D5186071E}">
      <dgm:prSet phldrT="[Text]"/>
      <dgm:spPr>
        <a:solidFill>
          <a:schemeClr val="accent1">
            <a:lumMod val="75000"/>
          </a:schemeClr>
        </a:solidFill>
      </dgm:spPr>
      <dgm:t>
        <a:bodyPr/>
        <a:lstStyle/>
        <a:p>
          <a:r>
            <a:rPr lang="en-US" b="1">
              <a:solidFill>
                <a:schemeClr val="bg1"/>
              </a:solidFill>
            </a:rPr>
            <a:t>Ethics Month</a:t>
          </a:r>
        </a:p>
      </dgm:t>
    </dgm:pt>
    <dgm:pt modelId="{FAA0F716-0F97-43E5-AFE7-A2E99A6F0B39}" type="parTrans" cxnId="{4CD050BC-76C8-4189-B8C4-D0070971B687}">
      <dgm:prSet/>
      <dgm:spPr/>
      <dgm:t>
        <a:bodyPr/>
        <a:lstStyle/>
        <a:p>
          <a:endParaRPr lang="en-US"/>
        </a:p>
      </dgm:t>
    </dgm:pt>
    <dgm:pt modelId="{70B4892B-00E6-499F-9C13-9AF731918AC0}" type="sibTrans" cxnId="{4CD050BC-76C8-4189-B8C4-D0070971B687}">
      <dgm:prSet/>
      <dgm:spPr/>
      <dgm:t>
        <a:bodyPr/>
        <a:lstStyle/>
        <a:p>
          <a:endParaRPr lang="en-US"/>
        </a:p>
      </dgm:t>
    </dgm:pt>
    <dgm:pt modelId="{1CE930B9-1F04-4907-9D0A-FA8F81FBFA25}">
      <dgm:prSet phldrT="[Text]"/>
      <dgm:spPr>
        <a:solidFill>
          <a:schemeClr val="accent1">
            <a:lumMod val="75000"/>
          </a:schemeClr>
        </a:solidFill>
      </dgm:spPr>
      <dgm:t>
        <a:bodyPr/>
        <a:lstStyle/>
        <a:p>
          <a:r>
            <a:rPr lang="en-US" b="1" dirty="0">
              <a:solidFill>
                <a:schemeClr val="bg1"/>
              </a:solidFill>
            </a:rPr>
            <a:t>Trust and Generosity </a:t>
          </a:r>
        </a:p>
      </dgm:t>
    </dgm:pt>
    <dgm:pt modelId="{455D8E7A-452D-4F58-A252-36BB58A77415}" type="parTrans" cxnId="{05ABAAE0-9B32-4F9C-AFE2-354EA0A8729B}">
      <dgm:prSet/>
      <dgm:spPr/>
      <dgm:t>
        <a:bodyPr/>
        <a:lstStyle/>
        <a:p>
          <a:endParaRPr lang="en-US"/>
        </a:p>
      </dgm:t>
    </dgm:pt>
    <dgm:pt modelId="{2E38D887-CE3D-4E20-8142-FCA432A569A5}" type="sibTrans" cxnId="{05ABAAE0-9B32-4F9C-AFE2-354EA0A8729B}">
      <dgm:prSet/>
      <dgm:spPr/>
      <dgm:t>
        <a:bodyPr/>
        <a:lstStyle/>
        <a:p>
          <a:endParaRPr lang="en-US"/>
        </a:p>
      </dgm:t>
    </dgm:pt>
    <dgm:pt modelId="{E787F1C3-983E-4450-87D4-6DA6D74BCCF7}" type="pres">
      <dgm:prSet presAssocID="{AC12E118-37E0-4F2C-819B-39F83918D6AA}" presName="hierChild1" presStyleCnt="0">
        <dgm:presLayoutVars>
          <dgm:orgChart val="1"/>
          <dgm:chPref val="1"/>
          <dgm:dir/>
          <dgm:animOne val="branch"/>
          <dgm:animLvl val="lvl"/>
          <dgm:resizeHandles/>
        </dgm:presLayoutVars>
      </dgm:prSet>
      <dgm:spPr/>
    </dgm:pt>
    <dgm:pt modelId="{0443F7AA-EE45-44AD-AAE5-3D849E8D4CA5}" type="pres">
      <dgm:prSet presAssocID="{2F78F7AC-3C2B-4834-A542-A3530639DA6C}" presName="hierRoot1" presStyleCnt="0">
        <dgm:presLayoutVars>
          <dgm:hierBranch val="init"/>
        </dgm:presLayoutVars>
      </dgm:prSet>
      <dgm:spPr/>
    </dgm:pt>
    <dgm:pt modelId="{E5C3EA52-7969-4E35-B4DD-1C42D678C66D}" type="pres">
      <dgm:prSet presAssocID="{2F78F7AC-3C2B-4834-A542-A3530639DA6C}" presName="rootComposite1" presStyleCnt="0"/>
      <dgm:spPr/>
    </dgm:pt>
    <dgm:pt modelId="{3AA059D8-B03E-432E-81BF-4FBC16151AEF}" type="pres">
      <dgm:prSet presAssocID="{2F78F7AC-3C2B-4834-A542-A3530639DA6C}" presName="rootText1" presStyleLbl="node0" presStyleIdx="0" presStyleCnt="1" custScaleX="148356" custScaleY="136031">
        <dgm:presLayoutVars>
          <dgm:chPref val="3"/>
        </dgm:presLayoutVars>
      </dgm:prSet>
      <dgm:spPr/>
    </dgm:pt>
    <dgm:pt modelId="{8AB41492-DBF3-46AB-8A82-7C081E7DE61D}" type="pres">
      <dgm:prSet presAssocID="{2F78F7AC-3C2B-4834-A542-A3530639DA6C}" presName="rootConnector1" presStyleLbl="node1" presStyleIdx="0" presStyleCnt="0"/>
      <dgm:spPr/>
    </dgm:pt>
    <dgm:pt modelId="{65F5A97F-7361-4815-83FB-DF05D4C09FB2}" type="pres">
      <dgm:prSet presAssocID="{2F78F7AC-3C2B-4834-A542-A3530639DA6C}" presName="hierChild2" presStyleCnt="0"/>
      <dgm:spPr/>
    </dgm:pt>
    <dgm:pt modelId="{90454EB0-4D7C-4630-B4EC-4B126FEC9F0E}" type="pres">
      <dgm:prSet presAssocID="{71D9B3AD-3AAC-40E3-B293-B9C9038C8725}" presName="Name37" presStyleLbl="parChTrans1D2" presStyleIdx="0" presStyleCnt="4"/>
      <dgm:spPr/>
    </dgm:pt>
    <dgm:pt modelId="{4A23A971-FE2B-444B-B987-68F3CE90CE4E}" type="pres">
      <dgm:prSet presAssocID="{9B41E577-3564-4944-8D78-7772333D0ADE}" presName="hierRoot2" presStyleCnt="0">
        <dgm:presLayoutVars>
          <dgm:hierBranch val="init"/>
        </dgm:presLayoutVars>
      </dgm:prSet>
      <dgm:spPr/>
    </dgm:pt>
    <dgm:pt modelId="{FF9B37EC-D135-4B2F-9B9A-BDA89C089225}" type="pres">
      <dgm:prSet presAssocID="{9B41E577-3564-4944-8D78-7772333D0ADE}" presName="rootComposite" presStyleCnt="0"/>
      <dgm:spPr/>
    </dgm:pt>
    <dgm:pt modelId="{0FA0CCB6-C8C4-4FF5-8A73-74841209402F}" type="pres">
      <dgm:prSet presAssocID="{9B41E577-3564-4944-8D78-7772333D0ADE}" presName="rootText" presStyleLbl="node2" presStyleIdx="0" presStyleCnt="4">
        <dgm:presLayoutVars>
          <dgm:chPref val="3"/>
        </dgm:presLayoutVars>
      </dgm:prSet>
      <dgm:spPr/>
    </dgm:pt>
    <dgm:pt modelId="{8DCCB97F-D6FF-4128-A435-90E29AA6C71E}" type="pres">
      <dgm:prSet presAssocID="{9B41E577-3564-4944-8D78-7772333D0ADE}" presName="rootConnector" presStyleLbl="node2" presStyleIdx="0" presStyleCnt="4"/>
      <dgm:spPr/>
    </dgm:pt>
    <dgm:pt modelId="{56B38451-0E84-4343-950A-C88A6BD501F5}" type="pres">
      <dgm:prSet presAssocID="{9B41E577-3564-4944-8D78-7772333D0ADE}" presName="hierChild4" presStyleCnt="0"/>
      <dgm:spPr/>
    </dgm:pt>
    <dgm:pt modelId="{5EDBFE4E-869B-493F-9C83-9C968B16CEC5}" type="pres">
      <dgm:prSet presAssocID="{1F555854-DC18-4456-848A-D6AAAC5B1AF1}" presName="Name37" presStyleLbl="parChTrans1D3" presStyleIdx="0" presStyleCnt="10"/>
      <dgm:spPr/>
    </dgm:pt>
    <dgm:pt modelId="{796AE7A2-0EB7-4AE9-87A5-B90830D7E3DD}" type="pres">
      <dgm:prSet presAssocID="{3A8FECE9-1158-4109-A08C-DDF9959E8D7C}" presName="hierRoot2" presStyleCnt="0">
        <dgm:presLayoutVars>
          <dgm:hierBranch val="init"/>
        </dgm:presLayoutVars>
      </dgm:prSet>
      <dgm:spPr/>
    </dgm:pt>
    <dgm:pt modelId="{82C4CC91-35AE-4C22-9A68-8553E7B3640C}" type="pres">
      <dgm:prSet presAssocID="{3A8FECE9-1158-4109-A08C-DDF9959E8D7C}" presName="rootComposite" presStyleCnt="0"/>
      <dgm:spPr/>
    </dgm:pt>
    <dgm:pt modelId="{83EF2663-AF30-428F-A5A3-0A506D9B553F}" type="pres">
      <dgm:prSet presAssocID="{3A8FECE9-1158-4109-A08C-DDF9959E8D7C}" presName="rootText" presStyleLbl="node3" presStyleIdx="0" presStyleCnt="10">
        <dgm:presLayoutVars>
          <dgm:chPref val="3"/>
        </dgm:presLayoutVars>
      </dgm:prSet>
      <dgm:spPr/>
    </dgm:pt>
    <dgm:pt modelId="{7E561D51-51CB-4B29-9767-5CF1EEA68401}" type="pres">
      <dgm:prSet presAssocID="{3A8FECE9-1158-4109-A08C-DDF9959E8D7C}" presName="rootConnector" presStyleLbl="node3" presStyleIdx="0" presStyleCnt="10"/>
      <dgm:spPr/>
    </dgm:pt>
    <dgm:pt modelId="{34DDC40B-10D9-4922-897F-4E5226AC59B0}" type="pres">
      <dgm:prSet presAssocID="{3A8FECE9-1158-4109-A08C-DDF9959E8D7C}" presName="hierChild4" presStyleCnt="0"/>
      <dgm:spPr/>
    </dgm:pt>
    <dgm:pt modelId="{275AF81C-4AD0-42DC-ADF5-020A738D402D}" type="pres">
      <dgm:prSet presAssocID="{3A8FECE9-1158-4109-A08C-DDF9959E8D7C}" presName="hierChild5" presStyleCnt="0"/>
      <dgm:spPr/>
    </dgm:pt>
    <dgm:pt modelId="{C11D7023-5856-4E12-9028-87AC955C5806}" type="pres">
      <dgm:prSet presAssocID="{7EDBC4D6-DDFE-47FC-A1C4-CBBAC8C6707E}" presName="Name37" presStyleLbl="parChTrans1D3" presStyleIdx="1" presStyleCnt="10"/>
      <dgm:spPr/>
    </dgm:pt>
    <dgm:pt modelId="{D46E6918-7369-46EE-ACF4-6FBDF5AC4A8B}" type="pres">
      <dgm:prSet presAssocID="{4701800F-2115-4577-A0D7-4A188EDE3B2C}" presName="hierRoot2" presStyleCnt="0">
        <dgm:presLayoutVars>
          <dgm:hierBranch val="init"/>
        </dgm:presLayoutVars>
      </dgm:prSet>
      <dgm:spPr/>
    </dgm:pt>
    <dgm:pt modelId="{E5D1A061-D043-44AE-9D9F-F0D98517D530}" type="pres">
      <dgm:prSet presAssocID="{4701800F-2115-4577-A0D7-4A188EDE3B2C}" presName="rootComposite" presStyleCnt="0"/>
      <dgm:spPr/>
    </dgm:pt>
    <dgm:pt modelId="{DC90E609-5D02-4306-91CD-C715150C7CB5}" type="pres">
      <dgm:prSet presAssocID="{4701800F-2115-4577-A0D7-4A188EDE3B2C}" presName="rootText" presStyleLbl="node3" presStyleIdx="1" presStyleCnt="10">
        <dgm:presLayoutVars>
          <dgm:chPref val="3"/>
        </dgm:presLayoutVars>
      </dgm:prSet>
      <dgm:spPr/>
    </dgm:pt>
    <dgm:pt modelId="{F2D2FF83-8947-4854-9DDA-CA8A796D2AAB}" type="pres">
      <dgm:prSet presAssocID="{4701800F-2115-4577-A0D7-4A188EDE3B2C}" presName="rootConnector" presStyleLbl="node3" presStyleIdx="1" presStyleCnt="10"/>
      <dgm:spPr/>
    </dgm:pt>
    <dgm:pt modelId="{BBCD7432-6396-495A-9E8F-9056690D05CB}" type="pres">
      <dgm:prSet presAssocID="{4701800F-2115-4577-A0D7-4A188EDE3B2C}" presName="hierChild4" presStyleCnt="0"/>
      <dgm:spPr/>
    </dgm:pt>
    <dgm:pt modelId="{528C2633-7D6C-46CC-8FCD-C80E6A499870}" type="pres">
      <dgm:prSet presAssocID="{4701800F-2115-4577-A0D7-4A188EDE3B2C}" presName="hierChild5" presStyleCnt="0"/>
      <dgm:spPr/>
    </dgm:pt>
    <dgm:pt modelId="{5FC3FFD4-3085-4A9B-9005-38E9AE95F85D}" type="pres">
      <dgm:prSet presAssocID="{372AA022-13F1-43E0-BF2F-451C0466A36A}" presName="Name37" presStyleLbl="parChTrans1D3" presStyleIdx="2" presStyleCnt="10"/>
      <dgm:spPr/>
    </dgm:pt>
    <dgm:pt modelId="{3F9F1F6F-F1F3-4293-9A0B-429D3F6A53D7}" type="pres">
      <dgm:prSet presAssocID="{C337CA7B-ED59-4979-8E25-914DC263DEA2}" presName="hierRoot2" presStyleCnt="0">
        <dgm:presLayoutVars>
          <dgm:hierBranch val="init"/>
        </dgm:presLayoutVars>
      </dgm:prSet>
      <dgm:spPr/>
    </dgm:pt>
    <dgm:pt modelId="{2C1CFED4-C226-4A13-AE3B-A89F7B6BDF8D}" type="pres">
      <dgm:prSet presAssocID="{C337CA7B-ED59-4979-8E25-914DC263DEA2}" presName="rootComposite" presStyleCnt="0"/>
      <dgm:spPr/>
    </dgm:pt>
    <dgm:pt modelId="{DD442BDD-4DB1-48B2-9732-30A095EE4DCE}" type="pres">
      <dgm:prSet presAssocID="{C337CA7B-ED59-4979-8E25-914DC263DEA2}" presName="rootText" presStyleLbl="node3" presStyleIdx="2" presStyleCnt="10">
        <dgm:presLayoutVars>
          <dgm:chPref val="3"/>
        </dgm:presLayoutVars>
      </dgm:prSet>
      <dgm:spPr/>
    </dgm:pt>
    <dgm:pt modelId="{F0A6B3B9-21AA-4CDF-B28D-C949D1F26700}" type="pres">
      <dgm:prSet presAssocID="{C337CA7B-ED59-4979-8E25-914DC263DEA2}" presName="rootConnector" presStyleLbl="node3" presStyleIdx="2" presStyleCnt="10"/>
      <dgm:spPr/>
    </dgm:pt>
    <dgm:pt modelId="{10C14D96-409A-4B48-8EF6-D7CF77CC92EC}" type="pres">
      <dgm:prSet presAssocID="{C337CA7B-ED59-4979-8E25-914DC263DEA2}" presName="hierChild4" presStyleCnt="0"/>
      <dgm:spPr/>
    </dgm:pt>
    <dgm:pt modelId="{277F8CC2-7A9E-4549-9BF8-E8860DDEE531}" type="pres">
      <dgm:prSet presAssocID="{C337CA7B-ED59-4979-8E25-914DC263DEA2}" presName="hierChild5" presStyleCnt="0"/>
      <dgm:spPr/>
    </dgm:pt>
    <dgm:pt modelId="{C50A00E4-8333-4CB1-B47B-26B0EB172241}" type="pres">
      <dgm:prSet presAssocID="{9B41E577-3564-4944-8D78-7772333D0ADE}" presName="hierChild5" presStyleCnt="0"/>
      <dgm:spPr/>
    </dgm:pt>
    <dgm:pt modelId="{98E15E4C-E6B2-45E2-A9DA-5EF9517A5AAE}" type="pres">
      <dgm:prSet presAssocID="{ACCAA256-6B67-42EC-8D36-937421F06042}" presName="Name37" presStyleLbl="parChTrans1D2" presStyleIdx="1" presStyleCnt="4"/>
      <dgm:spPr/>
    </dgm:pt>
    <dgm:pt modelId="{B7A8F7BD-8BEE-4296-BC7A-8AFE644B8220}" type="pres">
      <dgm:prSet presAssocID="{8F5BC01F-4CEA-4CB5-9CAF-AE43E9F2683D}" presName="hierRoot2" presStyleCnt="0">
        <dgm:presLayoutVars>
          <dgm:hierBranch val="init"/>
        </dgm:presLayoutVars>
      </dgm:prSet>
      <dgm:spPr/>
    </dgm:pt>
    <dgm:pt modelId="{4F62DAD9-A08F-4AA6-8B66-A127B0E64F19}" type="pres">
      <dgm:prSet presAssocID="{8F5BC01F-4CEA-4CB5-9CAF-AE43E9F2683D}" presName="rootComposite" presStyleCnt="0"/>
      <dgm:spPr/>
    </dgm:pt>
    <dgm:pt modelId="{AF3108FC-F547-43B8-833C-718AD49FA3A2}" type="pres">
      <dgm:prSet presAssocID="{8F5BC01F-4CEA-4CB5-9CAF-AE43E9F2683D}" presName="rootText" presStyleLbl="node2" presStyleIdx="1" presStyleCnt="4">
        <dgm:presLayoutVars>
          <dgm:chPref val="3"/>
        </dgm:presLayoutVars>
      </dgm:prSet>
      <dgm:spPr/>
    </dgm:pt>
    <dgm:pt modelId="{45954F1C-04E8-4F77-890A-13C90797FA3A}" type="pres">
      <dgm:prSet presAssocID="{8F5BC01F-4CEA-4CB5-9CAF-AE43E9F2683D}" presName="rootConnector" presStyleLbl="node2" presStyleIdx="1" presStyleCnt="4"/>
      <dgm:spPr/>
    </dgm:pt>
    <dgm:pt modelId="{E624316C-039B-4161-851D-815752EC6C97}" type="pres">
      <dgm:prSet presAssocID="{8F5BC01F-4CEA-4CB5-9CAF-AE43E9F2683D}" presName="hierChild4" presStyleCnt="0"/>
      <dgm:spPr/>
    </dgm:pt>
    <dgm:pt modelId="{9F36D4BC-C66C-43B1-9DFF-E849DC499969}" type="pres">
      <dgm:prSet presAssocID="{3629F8D0-073D-41F8-9EF2-8D566D8E19DE}" presName="Name37" presStyleLbl="parChTrans1D3" presStyleIdx="3" presStyleCnt="10"/>
      <dgm:spPr/>
    </dgm:pt>
    <dgm:pt modelId="{3F9D18B8-DD0F-4706-9008-51E5C6E846C9}" type="pres">
      <dgm:prSet presAssocID="{A83E3EC8-D0CE-461C-B757-16E76C59D40D}" presName="hierRoot2" presStyleCnt="0">
        <dgm:presLayoutVars>
          <dgm:hierBranch val="init"/>
        </dgm:presLayoutVars>
      </dgm:prSet>
      <dgm:spPr/>
    </dgm:pt>
    <dgm:pt modelId="{AEABB8C9-205E-488D-8568-4FEC1164A712}" type="pres">
      <dgm:prSet presAssocID="{A83E3EC8-D0CE-461C-B757-16E76C59D40D}" presName="rootComposite" presStyleCnt="0"/>
      <dgm:spPr/>
    </dgm:pt>
    <dgm:pt modelId="{296D3F78-ABA9-4F96-AEC1-D55CF163149C}" type="pres">
      <dgm:prSet presAssocID="{A83E3EC8-D0CE-461C-B757-16E76C59D40D}" presName="rootText" presStyleLbl="node3" presStyleIdx="3" presStyleCnt="10">
        <dgm:presLayoutVars>
          <dgm:chPref val="3"/>
        </dgm:presLayoutVars>
      </dgm:prSet>
      <dgm:spPr/>
    </dgm:pt>
    <dgm:pt modelId="{02586335-33BB-4DBE-BF44-0D464303879D}" type="pres">
      <dgm:prSet presAssocID="{A83E3EC8-D0CE-461C-B757-16E76C59D40D}" presName="rootConnector" presStyleLbl="node3" presStyleIdx="3" presStyleCnt="10"/>
      <dgm:spPr/>
    </dgm:pt>
    <dgm:pt modelId="{5EB0775D-090F-4D06-962D-BD21FC1A291B}" type="pres">
      <dgm:prSet presAssocID="{A83E3EC8-D0CE-461C-B757-16E76C59D40D}" presName="hierChild4" presStyleCnt="0"/>
      <dgm:spPr/>
    </dgm:pt>
    <dgm:pt modelId="{EA58AD65-997B-46EA-8B3A-209F31A2AC44}" type="pres">
      <dgm:prSet presAssocID="{A83E3EC8-D0CE-461C-B757-16E76C59D40D}" presName="hierChild5" presStyleCnt="0"/>
      <dgm:spPr/>
    </dgm:pt>
    <dgm:pt modelId="{9597075B-1950-4A4D-81DD-911D79A1BF34}" type="pres">
      <dgm:prSet presAssocID="{D4B246FE-CBC7-4295-BFEC-E61DA600253E}" presName="Name37" presStyleLbl="parChTrans1D3" presStyleIdx="4" presStyleCnt="10"/>
      <dgm:spPr/>
    </dgm:pt>
    <dgm:pt modelId="{D78DC100-E419-4D93-B2AA-AAE750DEE6BA}" type="pres">
      <dgm:prSet presAssocID="{E99676B0-7DFE-4D18-8F0C-4FABFBFCF19F}" presName="hierRoot2" presStyleCnt="0">
        <dgm:presLayoutVars>
          <dgm:hierBranch val="init"/>
        </dgm:presLayoutVars>
      </dgm:prSet>
      <dgm:spPr/>
    </dgm:pt>
    <dgm:pt modelId="{DD2E213B-F848-415D-BD25-335D1368CA63}" type="pres">
      <dgm:prSet presAssocID="{E99676B0-7DFE-4D18-8F0C-4FABFBFCF19F}" presName="rootComposite" presStyleCnt="0"/>
      <dgm:spPr/>
    </dgm:pt>
    <dgm:pt modelId="{FB925ABC-4C34-4BD7-9B4C-2639F1B2E075}" type="pres">
      <dgm:prSet presAssocID="{E99676B0-7DFE-4D18-8F0C-4FABFBFCF19F}" presName="rootText" presStyleLbl="node3" presStyleIdx="4" presStyleCnt="10">
        <dgm:presLayoutVars>
          <dgm:chPref val="3"/>
        </dgm:presLayoutVars>
      </dgm:prSet>
      <dgm:spPr/>
    </dgm:pt>
    <dgm:pt modelId="{C938366F-BB3B-4498-B812-B6F3004D8DC0}" type="pres">
      <dgm:prSet presAssocID="{E99676B0-7DFE-4D18-8F0C-4FABFBFCF19F}" presName="rootConnector" presStyleLbl="node3" presStyleIdx="4" presStyleCnt="10"/>
      <dgm:spPr/>
    </dgm:pt>
    <dgm:pt modelId="{E0ADCE5A-E571-43D5-AA01-F0BAEDD30CDA}" type="pres">
      <dgm:prSet presAssocID="{E99676B0-7DFE-4D18-8F0C-4FABFBFCF19F}" presName="hierChild4" presStyleCnt="0"/>
      <dgm:spPr/>
    </dgm:pt>
    <dgm:pt modelId="{964D1F9D-5B0C-419A-92A6-89E25987C3A6}" type="pres">
      <dgm:prSet presAssocID="{E99676B0-7DFE-4D18-8F0C-4FABFBFCF19F}" presName="hierChild5" presStyleCnt="0"/>
      <dgm:spPr/>
    </dgm:pt>
    <dgm:pt modelId="{A33F334E-E698-4AE3-865D-5197EB0AA86D}" type="pres">
      <dgm:prSet presAssocID="{8F5BC01F-4CEA-4CB5-9CAF-AE43E9F2683D}" presName="hierChild5" presStyleCnt="0"/>
      <dgm:spPr/>
    </dgm:pt>
    <dgm:pt modelId="{EFFFEB4D-357A-4345-8AFC-084F081F5210}" type="pres">
      <dgm:prSet presAssocID="{FE93196B-349E-4A8E-A938-AE4C8CBB13CB}" presName="Name37" presStyleLbl="parChTrans1D2" presStyleIdx="2" presStyleCnt="4"/>
      <dgm:spPr/>
    </dgm:pt>
    <dgm:pt modelId="{803EAB49-2215-4CB2-BEB6-8C298BBB16A9}" type="pres">
      <dgm:prSet presAssocID="{7BC6E1D0-254D-4D14-B3E0-7B5D68EE0FB9}" presName="hierRoot2" presStyleCnt="0">
        <dgm:presLayoutVars>
          <dgm:hierBranch val="init"/>
        </dgm:presLayoutVars>
      </dgm:prSet>
      <dgm:spPr/>
    </dgm:pt>
    <dgm:pt modelId="{12B01E8B-554B-480B-8908-CC9F90EC3008}" type="pres">
      <dgm:prSet presAssocID="{7BC6E1D0-254D-4D14-B3E0-7B5D68EE0FB9}" presName="rootComposite" presStyleCnt="0"/>
      <dgm:spPr/>
    </dgm:pt>
    <dgm:pt modelId="{5F1C741A-5926-485E-A4E2-BFCB38E556D8}" type="pres">
      <dgm:prSet presAssocID="{7BC6E1D0-254D-4D14-B3E0-7B5D68EE0FB9}" presName="rootText" presStyleLbl="node2" presStyleIdx="2" presStyleCnt="4">
        <dgm:presLayoutVars>
          <dgm:chPref val="3"/>
        </dgm:presLayoutVars>
      </dgm:prSet>
      <dgm:spPr/>
    </dgm:pt>
    <dgm:pt modelId="{E3C98E89-AF4B-4274-8D2E-B42507D8E8CB}" type="pres">
      <dgm:prSet presAssocID="{7BC6E1D0-254D-4D14-B3E0-7B5D68EE0FB9}" presName="rootConnector" presStyleLbl="node2" presStyleIdx="2" presStyleCnt="4"/>
      <dgm:spPr/>
    </dgm:pt>
    <dgm:pt modelId="{1B3558A7-2873-4E2E-AE7E-95390817BE55}" type="pres">
      <dgm:prSet presAssocID="{7BC6E1D0-254D-4D14-B3E0-7B5D68EE0FB9}" presName="hierChild4" presStyleCnt="0"/>
      <dgm:spPr/>
    </dgm:pt>
    <dgm:pt modelId="{338DBAED-E5BB-4D5F-971F-814ED982D0B5}" type="pres">
      <dgm:prSet presAssocID="{E972EA37-50D2-4504-9D37-3D406E79777B}" presName="Name37" presStyleLbl="parChTrans1D3" presStyleIdx="5" presStyleCnt="10"/>
      <dgm:spPr/>
    </dgm:pt>
    <dgm:pt modelId="{63274DC4-1CEF-4789-A9F7-9B16A3E9ECFA}" type="pres">
      <dgm:prSet presAssocID="{78A0A3B5-23BE-4556-BF49-FB152E8B1021}" presName="hierRoot2" presStyleCnt="0">
        <dgm:presLayoutVars>
          <dgm:hierBranch val="init"/>
        </dgm:presLayoutVars>
      </dgm:prSet>
      <dgm:spPr/>
    </dgm:pt>
    <dgm:pt modelId="{C866A882-12CB-40CE-B2D4-CBCBB14F2EE6}" type="pres">
      <dgm:prSet presAssocID="{78A0A3B5-23BE-4556-BF49-FB152E8B1021}" presName="rootComposite" presStyleCnt="0"/>
      <dgm:spPr/>
    </dgm:pt>
    <dgm:pt modelId="{61877C4C-F092-4FDC-B8BC-690794AD3F69}" type="pres">
      <dgm:prSet presAssocID="{78A0A3B5-23BE-4556-BF49-FB152E8B1021}" presName="rootText" presStyleLbl="node3" presStyleIdx="5" presStyleCnt="10">
        <dgm:presLayoutVars>
          <dgm:chPref val="3"/>
        </dgm:presLayoutVars>
      </dgm:prSet>
      <dgm:spPr/>
    </dgm:pt>
    <dgm:pt modelId="{C8500E05-4257-4745-B232-85746F8F561E}" type="pres">
      <dgm:prSet presAssocID="{78A0A3B5-23BE-4556-BF49-FB152E8B1021}" presName="rootConnector" presStyleLbl="node3" presStyleIdx="5" presStyleCnt="10"/>
      <dgm:spPr/>
    </dgm:pt>
    <dgm:pt modelId="{2C6AADFE-911C-471F-B9F1-C8F4BF3D965E}" type="pres">
      <dgm:prSet presAssocID="{78A0A3B5-23BE-4556-BF49-FB152E8B1021}" presName="hierChild4" presStyleCnt="0"/>
      <dgm:spPr/>
    </dgm:pt>
    <dgm:pt modelId="{FA926EE3-D01F-416A-8EC9-268B152644EE}" type="pres">
      <dgm:prSet presAssocID="{78A0A3B5-23BE-4556-BF49-FB152E8B1021}" presName="hierChild5" presStyleCnt="0"/>
      <dgm:spPr/>
    </dgm:pt>
    <dgm:pt modelId="{9CBEF963-E6C5-4ED7-971B-77FAF51B75AE}" type="pres">
      <dgm:prSet presAssocID="{F5982222-884D-443A-B1A6-825CFC71D8D1}" presName="Name37" presStyleLbl="parChTrans1D3" presStyleIdx="6" presStyleCnt="10"/>
      <dgm:spPr/>
    </dgm:pt>
    <dgm:pt modelId="{3FFB52F8-1D42-4039-8086-688C362CB948}" type="pres">
      <dgm:prSet presAssocID="{558D4D06-98A9-4C14-8986-08C26E0609F9}" presName="hierRoot2" presStyleCnt="0">
        <dgm:presLayoutVars>
          <dgm:hierBranch val="init"/>
        </dgm:presLayoutVars>
      </dgm:prSet>
      <dgm:spPr/>
    </dgm:pt>
    <dgm:pt modelId="{93A92BB2-6609-43E9-930E-8055F91003A7}" type="pres">
      <dgm:prSet presAssocID="{558D4D06-98A9-4C14-8986-08C26E0609F9}" presName="rootComposite" presStyleCnt="0"/>
      <dgm:spPr/>
    </dgm:pt>
    <dgm:pt modelId="{20ECD35E-5A5E-4105-8CCE-16441BE61B9C}" type="pres">
      <dgm:prSet presAssocID="{558D4D06-98A9-4C14-8986-08C26E0609F9}" presName="rootText" presStyleLbl="node3" presStyleIdx="6" presStyleCnt="10">
        <dgm:presLayoutVars>
          <dgm:chPref val="3"/>
        </dgm:presLayoutVars>
      </dgm:prSet>
      <dgm:spPr/>
    </dgm:pt>
    <dgm:pt modelId="{409C9CE7-3959-495C-A664-368160516671}" type="pres">
      <dgm:prSet presAssocID="{558D4D06-98A9-4C14-8986-08C26E0609F9}" presName="rootConnector" presStyleLbl="node3" presStyleIdx="6" presStyleCnt="10"/>
      <dgm:spPr/>
    </dgm:pt>
    <dgm:pt modelId="{F7005097-18CE-47B2-AF11-7B9C6E4F2A62}" type="pres">
      <dgm:prSet presAssocID="{558D4D06-98A9-4C14-8986-08C26E0609F9}" presName="hierChild4" presStyleCnt="0"/>
      <dgm:spPr/>
    </dgm:pt>
    <dgm:pt modelId="{B0F3540D-A98B-4CE5-A674-ACFBB10C8203}" type="pres">
      <dgm:prSet presAssocID="{558D4D06-98A9-4C14-8986-08C26E0609F9}" presName="hierChild5" presStyleCnt="0"/>
      <dgm:spPr/>
    </dgm:pt>
    <dgm:pt modelId="{A0C911BA-0C2E-416C-8ABE-D8035AEFB8A6}" type="pres">
      <dgm:prSet presAssocID="{EDCBFDD8-4FB7-4E21-9C1F-A0B537A42B2E}" presName="Name37" presStyleLbl="parChTrans1D3" presStyleIdx="7" presStyleCnt="10"/>
      <dgm:spPr/>
    </dgm:pt>
    <dgm:pt modelId="{100E0F03-E361-4E0D-8EB3-E4EC65473B84}" type="pres">
      <dgm:prSet presAssocID="{15D0431A-1E15-4391-AEAC-CE0B9C3A8A3F}" presName="hierRoot2" presStyleCnt="0">
        <dgm:presLayoutVars>
          <dgm:hierBranch val="init"/>
        </dgm:presLayoutVars>
      </dgm:prSet>
      <dgm:spPr/>
    </dgm:pt>
    <dgm:pt modelId="{008E360A-8589-40CB-874B-BE4C34CAE69C}" type="pres">
      <dgm:prSet presAssocID="{15D0431A-1E15-4391-AEAC-CE0B9C3A8A3F}" presName="rootComposite" presStyleCnt="0"/>
      <dgm:spPr/>
    </dgm:pt>
    <dgm:pt modelId="{1785B0C5-EB8A-48CA-A036-C07DF22E3FA2}" type="pres">
      <dgm:prSet presAssocID="{15D0431A-1E15-4391-AEAC-CE0B9C3A8A3F}" presName="rootText" presStyleLbl="node3" presStyleIdx="7" presStyleCnt="10">
        <dgm:presLayoutVars>
          <dgm:chPref val="3"/>
        </dgm:presLayoutVars>
      </dgm:prSet>
      <dgm:spPr/>
    </dgm:pt>
    <dgm:pt modelId="{166880F3-74CE-4D7E-9922-164CB025458E}" type="pres">
      <dgm:prSet presAssocID="{15D0431A-1E15-4391-AEAC-CE0B9C3A8A3F}" presName="rootConnector" presStyleLbl="node3" presStyleIdx="7" presStyleCnt="10"/>
      <dgm:spPr/>
    </dgm:pt>
    <dgm:pt modelId="{1319D49C-D49E-4893-A667-122F656BCAF8}" type="pres">
      <dgm:prSet presAssocID="{15D0431A-1E15-4391-AEAC-CE0B9C3A8A3F}" presName="hierChild4" presStyleCnt="0"/>
      <dgm:spPr/>
    </dgm:pt>
    <dgm:pt modelId="{26072E72-B5A0-4B00-AF92-734DD68801D2}" type="pres">
      <dgm:prSet presAssocID="{15D0431A-1E15-4391-AEAC-CE0B9C3A8A3F}" presName="hierChild5" presStyleCnt="0"/>
      <dgm:spPr/>
    </dgm:pt>
    <dgm:pt modelId="{4BBA2896-BE6B-4ABC-A1B3-41D84701D63B}" type="pres">
      <dgm:prSet presAssocID="{7BC6E1D0-254D-4D14-B3E0-7B5D68EE0FB9}" presName="hierChild5" presStyleCnt="0"/>
      <dgm:spPr/>
    </dgm:pt>
    <dgm:pt modelId="{7050BD9D-853B-4643-BD61-0B7833C7A471}" type="pres">
      <dgm:prSet presAssocID="{8CD29EB2-0F48-41C7-AD78-8B188CE71B32}" presName="Name37" presStyleLbl="parChTrans1D2" presStyleIdx="3" presStyleCnt="4"/>
      <dgm:spPr/>
    </dgm:pt>
    <dgm:pt modelId="{4F09B1CD-39F1-4658-90E9-C23DE58980DA}" type="pres">
      <dgm:prSet presAssocID="{300A20D7-0B1F-464B-9A4A-E55202761F6C}" presName="hierRoot2" presStyleCnt="0">
        <dgm:presLayoutVars>
          <dgm:hierBranch val="init"/>
        </dgm:presLayoutVars>
      </dgm:prSet>
      <dgm:spPr/>
    </dgm:pt>
    <dgm:pt modelId="{3C936947-07A7-4266-B448-D5A24E4EFAC9}" type="pres">
      <dgm:prSet presAssocID="{300A20D7-0B1F-464B-9A4A-E55202761F6C}" presName="rootComposite" presStyleCnt="0"/>
      <dgm:spPr/>
    </dgm:pt>
    <dgm:pt modelId="{E3C592A8-F2D3-46C6-9954-D5A3A5D0C87E}" type="pres">
      <dgm:prSet presAssocID="{300A20D7-0B1F-464B-9A4A-E55202761F6C}" presName="rootText" presStyleLbl="node2" presStyleIdx="3" presStyleCnt="4">
        <dgm:presLayoutVars>
          <dgm:chPref val="3"/>
        </dgm:presLayoutVars>
      </dgm:prSet>
      <dgm:spPr/>
    </dgm:pt>
    <dgm:pt modelId="{D4F5D4F8-6C30-4107-A776-93845E2A3EE6}" type="pres">
      <dgm:prSet presAssocID="{300A20D7-0B1F-464B-9A4A-E55202761F6C}" presName="rootConnector" presStyleLbl="node2" presStyleIdx="3" presStyleCnt="4"/>
      <dgm:spPr/>
    </dgm:pt>
    <dgm:pt modelId="{C122A225-6CBD-47E7-A425-61118B48ABA6}" type="pres">
      <dgm:prSet presAssocID="{300A20D7-0B1F-464B-9A4A-E55202761F6C}" presName="hierChild4" presStyleCnt="0"/>
      <dgm:spPr/>
    </dgm:pt>
    <dgm:pt modelId="{BE4A3386-B23B-4AE5-B89D-D8AFE9758804}" type="pres">
      <dgm:prSet presAssocID="{FAA0F716-0F97-43E5-AFE7-A2E99A6F0B39}" presName="Name37" presStyleLbl="parChTrans1D3" presStyleIdx="8" presStyleCnt="10"/>
      <dgm:spPr/>
    </dgm:pt>
    <dgm:pt modelId="{DB1FE718-85E7-4201-A2AE-A3A71F509C7A}" type="pres">
      <dgm:prSet presAssocID="{FB9DABE9-F400-429F-A8C2-F60D5186071E}" presName="hierRoot2" presStyleCnt="0">
        <dgm:presLayoutVars>
          <dgm:hierBranch val="init"/>
        </dgm:presLayoutVars>
      </dgm:prSet>
      <dgm:spPr/>
    </dgm:pt>
    <dgm:pt modelId="{A801743C-D3CA-44A5-8F95-2E668E3C134B}" type="pres">
      <dgm:prSet presAssocID="{FB9DABE9-F400-429F-A8C2-F60D5186071E}" presName="rootComposite" presStyleCnt="0"/>
      <dgm:spPr/>
    </dgm:pt>
    <dgm:pt modelId="{261E4798-F7CC-40B9-8791-DE576329135A}" type="pres">
      <dgm:prSet presAssocID="{FB9DABE9-F400-429F-A8C2-F60D5186071E}" presName="rootText" presStyleLbl="node3" presStyleIdx="8" presStyleCnt="10">
        <dgm:presLayoutVars>
          <dgm:chPref val="3"/>
        </dgm:presLayoutVars>
      </dgm:prSet>
      <dgm:spPr/>
    </dgm:pt>
    <dgm:pt modelId="{9D607F43-D9A6-4973-B18D-EACEA28A07B0}" type="pres">
      <dgm:prSet presAssocID="{FB9DABE9-F400-429F-A8C2-F60D5186071E}" presName="rootConnector" presStyleLbl="node3" presStyleIdx="8" presStyleCnt="10"/>
      <dgm:spPr/>
    </dgm:pt>
    <dgm:pt modelId="{11D2F4A4-E243-49CD-B0EA-DB3BB709CB88}" type="pres">
      <dgm:prSet presAssocID="{FB9DABE9-F400-429F-A8C2-F60D5186071E}" presName="hierChild4" presStyleCnt="0"/>
      <dgm:spPr/>
    </dgm:pt>
    <dgm:pt modelId="{3F0DDCCF-80BD-4C15-99EC-142D149F8438}" type="pres">
      <dgm:prSet presAssocID="{FB9DABE9-F400-429F-A8C2-F60D5186071E}" presName="hierChild5" presStyleCnt="0"/>
      <dgm:spPr/>
    </dgm:pt>
    <dgm:pt modelId="{BF2D32E3-25BD-413B-B830-7572EB0D8059}" type="pres">
      <dgm:prSet presAssocID="{455D8E7A-452D-4F58-A252-36BB58A77415}" presName="Name37" presStyleLbl="parChTrans1D3" presStyleIdx="9" presStyleCnt="10"/>
      <dgm:spPr/>
    </dgm:pt>
    <dgm:pt modelId="{E1E074C9-AA94-49E3-87C1-0FFDCD7ADA28}" type="pres">
      <dgm:prSet presAssocID="{1CE930B9-1F04-4907-9D0A-FA8F81FBFA25}" presName="hierRoot2" presStyleCnt="0">
        <dgm:presLayoutVars>
          <dgm:hierBranch val="init"/>
        </dgm:presLayoutVars>
      </dgm:prSet>
      <dgm:spPr/>
    </dgm:pt>
    <dgm:pt modelId="{101CC9A4-377F-496C-87EC-E987E71750C2}" type="pres">
      <dgm:prSet presAssocID="{1CE930B9-1F04-4907-9D0A-FA8F81FBFA25}" presName="rootComposite" presStyleCnt="0"/>
      <dgm:spPr/>
    </dgm:pt>
    <dgm:pt modelId="{0FAC0B8B-E370-4D15-B098-0BCC331C1DE0}" type="pres">
      <dgm:prSet presAssocID="{1CE930B9-1F04-4907-9D0A-FA8F81FBFA25}" presName="rootText" presStyleLbl="node3" presStyleIdx="9" presStyleCnt="10">
        <dgm:presLayoutVars>
          <dgm:chPref val="3"/>
        </dgm:presLayoutVars>
      </dgm:prSet>
      <dgm:spPr/>
    </dgm:pt>
    <dgm:pt modelId="{48FDB4C4-395C-425F-BCFD-1143371F9C6C}" type="pres">
      <dgm:prSet presAssocID="{1CE930B9-1F04-4907-9D0A-FA8F81FBFA25}" presName="rootConnector" presStyleLbl="node3" presStyleIdx="9" presStyleCnt="10"/>
      <dgm:spPr/>
    </dgm:pt>
    <dgm:pt modelId="{7150310F-9DB2-46EC-A4E1-269F815FF82A}" type="pres">
      <dgm:prSet presAssocID="{1CE930B9-1F04-4907-9D0A-FA8F81FBFA25}" presName="hierChild4" presStyleCnt="0"/>
      <dgm:spPr/>
    </dgm:pt>
    <dgm:pt modelId="{E0FB4FC7-9EF6-40F5-BBC1-48CB9E168C00}" type="pres">
      <dgm:prSet presAssocID="{1CE930B9-1F04-4907-9D0A-FA8F81FBFA25}" presName="hierChild5" presStyleCnt="0"/>
      <dgm:spPr/>
    </dgm:pt>
    <dgm:pt modelId="{6C86FDEC-F9B1-4470-B82A-780A97FFB39C}" type="pres">
      <dgm:prSet presAssocID="{300A20D7-0B1F-464B-9A4A-E55202761F6C}" presName="hierChild5" presStyleCnt="0"/>
      <dgm:spPr/>
    </dgm:pt>
    <dgm:pt modelId="{7B3D9574-F5D7-4548-8AA4-53E579E73752}" type="pres">
      <dgm:prSet presAssocID="{2F78F7AC-3C2B-4834-A542-A3530639DA6C}" presName="hierChild3" presStyleCnt="0"/>
      <dgm:spPr/>
    </dgm:pt>
  </dgm:ptLst>
  <dgm:cxnLst>
    <dgm:cxn modelId="{50E82A03-6048-41BC-9B02-4B42C01F9AD6}" type="presOf" srcId="{3A8FECE9-1158-4109-A08C-DDF9959E8D7C}" destId="{83EF2663-AF30-428F-A5A3-0A506D9B553F}" srcOrd="0" destOrd="0" presId="urn:microsoft.com/office/officeart/2005/8/layout/orgChart1"/>
    <dgm:cxn modelId="{07807206-F4EF-4127-9D0D-58B58684B4F9}" type="presOf" srcId="{A83E3EC8-D0CE-461C-B757-16E76C59D40D}" destId="{02586335-33BB-4DBE-BF44-0D464303879D}" srcOrd="1" destOrd="0" presId="urn:microsoft.com/office/officeart/2005/8/layout/orgChart1"/>
    <dgm:cxn modelId="{D9212F1A-8380-4176-AFCB-EDFD6FB6AEE9}" type="presOf" srcId="{8F5BC01F-4CEA-4CB5-9CAF-AE43E9F2683D}" destId="{45954F1C-04E8-4F77-890A-13C90797FA3A}" srcOrd="1" destOrd="0" presId="urn:microsoft.com/office/officeart/2005/8/layout/orgChart1"/>
    <dgm:cxn modelId="{4BB5651A-DE63-475F-8112-13479F6D9F1C}" type="presOf" srcId="{300A20D7-0B1F-464B-9A4A-E55202761F6C}" destId="{D4F5D4F8-6C30-4107-A776-93845E2A3EE6}" srcOrd="1" destOrd="0" presId="urn:microsoft.com/office/officeart/2005/8/layout/orgChart1"/>
    <dgm:cxn modelId="{87BC331E-BBFE-4969-8C93-29C88F662DA2}" srcId="{AC12E118-37E0-4F2C-819B-39F83918D6AA}" destId="{2F78F7AC-3C2B-4834-A542-A3530639DA6C}" srcOrd="0" destOrd="0" parTransId="{871695F7-5C90-4C78-9C01-1EE8E80A63DA}" sibTransId="{9A287C66-14AE-4659-8BA1-806D20BA81AB}"/>
    <dgm:cxn modelId="{F75DF323-536F-46E0-AB01-F0650FEA2718}" type="presOf" srcId="{C337CA7B-ED59-4979-8E25-914DC263DEA2}" destId="{F0A6B3B9-21AA-4CDF-B28D-C949D1F26700}" srcOrd="1" destOrd="0" presId="urn:microsoft.com/office/officeart/2005/8/layout/orgChart1"/>
    <dgm:cxn modelId="{8021262A-A05E-400B-8C7F-33687BE4C5C2}" type="presOf" srcId="{558D4D06-98A9-4C14-8986-08C26E0609F9}" destId="{409C9CE7-3959-495C-A664-368160516671}" srcOrd="1" destOrd="0" presId="urn:microsoft.com/office/officeart/2005/8/layout/orgChart1"/>
    <dgm:cxn modelId="{6646EE2A-30E8-43BD-B114-CC670DBF70A5}" type="presOf" srcId="{8CD29EB2-0F48-41C7-AD78-8B188CE71B32}" destId="{7050BD9D-853B-4643-BD61-0B7833C7A471}" srcOrd="0" destOrd="0" presId="urn:microsoft.com/office/officeart/2005/8/layout/orgChart1"/>
    <dgm:cxn modelId="{412C7B2D-FD50-4004-AA83-F61515ABD1C1}" type="presOf" srcId="{7EDBC4D6-DDFE-47FC-A1C4-CBBAC8C6707E}" destId="{C11D7023-5856-4E12-9028-87AC955C5806}" srcOrd="0" destOrd="0" presId="urn:microsoft.com/office/officeart/2005/8/layout/orgChart1"/>
    <dgm:cxn modelId="{20B85A34-4407-427E-83F0-6ABC8335DD1C}" type="presOf" srcId="{15D0431A-1E15-4391-AEAC-CE0B9C3A8A3F}" destId="{166880F3-74CE-4D7E-9922-164CB025458E}" srcOrd="1" destOrd="0" presId="urn:microsoft.com/office/officeart/2005/8/layout/orgChart1"/>
    <dgm:cxn modelId="{14EC0A3C-06E1-4236-B9D4-A5730AE094AE}" type="presOf" srcId="{1CE930B9-1F04-4907-9D0A-FA8F81FBFA25}" destId="{0FAC0B8B-E370-4D15-B098-0BCC331C1DE0}" srcOrd="0" destOrd="0" presId="urn:microsoft.com/office/officeart/2005/8/layout/orgChart1"/>
    <dgm:cxn modelId="{480C193E-DB38-4030-93A0-B23303544164}" srcId="{7BC6E1D0-254D-4D14-B3E0-7B5D68EE0FB9}" destId="{78A0A3B5-23BE-4556-BF49-FB152E8B1021}" srcOrd="0" destOrd="0" parTransId="{E972EA37-50D2-4504-9D37-3D406E79777B}" sibTransId="{9D714DE8-22E4-4B39-A923-716260B3ECA0}"/>
    <dgm:cxn modelId="{B35B663E-B371-41B1-9863-DD10705D00B9}" type="presOf" srcId="{3629F8D0-073D-41F8-9EF2-8D566D8E19DE}" destId="{9F36D4BC-C66C-43B1-9DFF-E849DC499969}" srcOrd="0" destOrd="0" presId="urn:microsoft.com/office/officeart/2005/8/layout/orgChart1"/>
    <dgm:cxn modelId="{26539B5B-5D8C-46CE-91CB-6171F766D3BA}" type="presOf" srcId="{1F555854-DC18-4456-848A-D6AAAC5B1AF1}" destId="{5EDBFE4E-869B-493F-9C83-9C968B16CEC5}" srcOrd="0" destOrd="0" presId="urn:microsoft.com/office/officeart/2005/8/layout/orgChart1"/>
    <dgm:cxn modelId="{690E6243-2664-4E82-96EE-B183AA1F54DA}" type="presOf" srcId="{1CE930B9-1F04-4907-9D0A-FA8F81FBFA25}" destId="{48FDB4C4-395C-425F-BCFD-1143371F9C6C}" srcOrd="1" destOrd="0" presId="urn:microsoft.com/office/officeart/2005/8/layout/orgChart1"/>
    <dgm:cxn modelId="{B93D6866-E57B-4E21-84A8-DA2A5E7F3BA2}" srcId="{2F78F7AC-3C2B-4834-A542-A3530639DA6C}" destId="{300A20D7-0B1F-464B-9A4A-E55202761F6C}" srcOrd="3" destOrd="0" parTransId="{8CD29EB2-0F48-41C7-AD78-8B188CE71B32}" sibTransId="{BDD08BB3-A6E3-46E1-B089-85ED971F6CFE}"/>
    <dgm:cxn modelId="{FC380F49-B8DA-443F-B040-4CC331207E17}" type="presOf" srcId="{3A8FECE9-1158-4109-A08C-DDF9959E8D7C}" destId="{7E561D51-51CB-4B29-9767-5CF1EEA68401}" srcOrd="1" destOrd="0" presId="urn:microsoft.com/office/officeart/2005/8/layout/orgChart1"/>
    <dgm:cxn modelId="{6B9F3669-ED31-4D9B-96E0-3B2CCC736F48}" type="presOf" srcId="{455D8E7A-452D-4F58-A252-36BB58A77415}" destId="{BF2D32E3-25BD-413B-B830-7572EB0D8059}" srcOrd="0" destOrd="0" presId="urn:microsoft.com/office/officeart/2005/8/layout/orgChart1"/>
    <dgm:cxn modelId="{4DA99849-44E3-4F80-B6F3-45C9A87E5111}" srcId="{9B41E577-3564-4944-8D78-7772333D0ADE}" destId="{C337CA7B-ED59-4979-8E25-914DC263DEA2}" srcOrd="2" destOrd="0" parTransId="{372AA022-13F1-43E0-BF2F-451C0466A36A}" sibTransId="{28FA9FED-2AFE-4FC4-B4BC-8FABD310A7C0}"/>
    <dgm:cxn modelId="{E6B2AD4B-25F4-442B-B3C9-7CC81DE4392A}" type="presOf" srcId="{2F78F7AC-3C2B-4834-A542-A3530639DA6C}" destId="{8AB41492-DBF3-46AB-8A82-7C081E7DE61D}" srcOrd="1" destOrd="0" presId="urn:microsoft.com/office/officeart/2005/8/layout/orgChart1"/>
    <dgm:cxn modelId="{BFB1B86B-F238-436D-982B-0713707AAA4B}" srcId="{9B41E577-3564-4944-8D78-7772333D0ADE}" destId="{3A8FECE9-1158-4109-A08C-DDF9959E8D7C}" srcOrd="0" destOrd="0" parTransId="{1F555854-DC18-4456-848A-D6AAAC5B1AF1}" sibTransId="{8D0B45DC-D5F2-4196-85F0-9B1FE916231E}"/>
    <dgm:cxn modelId="{76E5D96C-232D-42B1-9ABC-BB54B614A65D}" type="presOf" srcId="{9B41E577-3564-4944-8D78-7772333D0ADE}" destId="{0FA0CCB6-C8C4-4FF5-8A73-74841209402F}" srcOrd="0" destOrd="0" presId="urn:microsoft.com/office/officeart/2005/8/layout/orgChart1"/>
    <dgm:cxn modelId="{9408336D-A084-45DC-B38A-9EEF978907AB}" type="presOf" srcId="{E99676B0-7DFE-4D18-8F0C-4FABFBFCF19F}" destId="{C938366F-BB3B-4498-B812-B6F3004D8DC0}" srcOrd="1" destOrd="0" presId="urn:microsoft.com/office/officeart/2005/8/layout/orgChart1"/>
    <dgm:cxn modelId="{4EF9CA6D-1545-4815-B50D-D38BE740BD35}" type="presOf" srcId="{4701800F-2115-4577-A0D7-4A188EDE3B2C}" destId="{DC90E609-5D02-4306-91CD-C715150C7CB5}" srcOrd="0" destOrd="0" presId="urn:microsoft.com/office/officeart/2005/8/layout/orgChart1"/>
    <dgm:cxn modelId="{1640D66E-B7E7-47C7-9B57-B5F073934B69}" type="presOf" srcId="{558D4D06-98A9-4C14-8986-08C26E0609F9}" destId="{20ECD35E-5A5E-4105-8CCE-16441BE61B9C}" srcOrd="0" destOrd="0" presId="urn:microsoft.com/office/officeart/2005/8/layout/orgChart1"/>
    <dgm:cxn modelId="{60792B50-5322-42B9-8837-CB16151F0183}" type="presOf" srcId="{FAA0F716-0F97-43E5-AFE7-A2E99A6F0B39}" destId="{BE4A3386-B23B-4AE5-B89D-D8AFE9758804}" srcOrd="0" destOrd="0" presId="urn:microsoft.com/office/officeart/2005/8/layout/orgChart1"/>
    <dgm:cxn modelId="{C3E22B50-CB29-4BB4-997F-54BF9C930ECB}" type="presOf" srcId="{9B41E577-3564-4944-8D78-7772333D0ADE}" destId="{8DCCB97F-D6FF-4128-A435-90E29AA6C71E}" srcOrd="1" destOrd="0" presId="urn:microsoft.com/office/officeart/2005/8/layout/orgChart1"/>
    <dgm:cxn modelId="{3FCDFC52-0388-460E-99F0-C91FC57F0061}" type="presOf" srcId="{78A0A3B5-23BE-4556-BF49-FB152E8B1021}" destId="{C8500E05-4257-4745-B232-85746F8F561E}" srcOrd="1" destOrd="0" presId="urn:microsoft.com/office/officeart/2005/8/layout/orgChart1"/>
    <dgm:cxn modelId="{29B40356-B67B-4E39-B1EC-EAB47FFD6E3C}" type="presOf" srcId="{EDCBFDD8-4FB7-4E21-9C1F-A0B537A42B2E}" destId="{A0C911BA-0C2E-416C-8ABE-D8035AEFB8A6}" srcOrd="0" destOrd="0" presId="urn:microsoft.com/office/officeart/2005/8/layout/orgChart1"/>
    <dgm:cxn modelId="{6D571778-76D4-490E-A105-6834DEA404CA}" type="presOf" srcId="{C337CA7B-ED59-4979-8E25-914DC263DEA2}" destId="{DD442BDD-4DB1-48B2-9732-30A095EE4DCE}" srcOrd="0" destOrd="0" presId="urn:microsoft.com/office/officeart/2005/8/layout/orgChart1"/>
    <dgm:cxn modelId="{FDB74279-2ECD-4B5D-9A2E-3720754234CD}" type="presOf" srcId="{ACCAA256-6B67-42EC-8D36-937421F06042}" destId="{98E15E4C-E6B2-45E2-A9DA-5EF9517A5AAE}" srcOrd="0" destOrd="0" presId="urn:microsoft.com/office/officeart/2005/8/layout/orgChart1"/>
    <dgm:cxn modelId="{A66E7959-8516-4F06-A44F-6B4174E51A92}" type="presOf" srcId="{FE93196B-349E-4A8E-A938-AE4C8CBB13CB}" destId="{EFFFEB4D-357A-4345-8AFC-084F081F5210}" srcOrd="0" destOrd="0" presId="urn:microsoft.com/office/officeart/2005/8/layout/orgChart1"/>
    <dgm:cxn modelId="{1B92587C-C13A-4A24-A24D-D05685AB36CD}" type="presOf" srcId="{FB9DABE9-F400-429F-A8C2-F60D5186071E}" destId="{261E4798-F7CC-40B9-8791-DE576329135A}" srcOrd="0" destOrd="0" presId="urn:microsoft.com/office/officeart/2005/8/layout/orgChart1"/>
    <dgm:cxn modelId="{0467A57D-62D3-4814-B359-9AB7B42C286F}" type="presOf" srcId="{D4B246FE-CBC7-4295-BFEC-E61DA600253E}" destId="{9597075B-1950-4A4D-81DD-911D79A1BF34}" srcOrd="0" destOrd="0" presId="urn:microsoft.com/office/officeart/2005/8/layout/orgChart1"/>
    <dgm:cxn modelId="{4FA51782-7BFE-4BC5-9B98-54C5B89CF149}" srcId="{7BC6E1D0-254D-4D14-B3E0-7B5D68EE0FB9}" destId="{15D0431A-1E15-4391-AEAC-CE0B9C3A8A3F}" srcOrd="2" destOrd="0" parTransId="{EDCBFDD8-4FB7-4E21-9C1F-A0B537A42B2E}" sibTransId="{1B396CEE-FD37-4581-A9C9-404A869F146D}"/>
    <dgm:cxn modelId="{AE1F3983-9CA4-4705-A35F-5BB8C50BACDB}" type="presOf" srcId="{15D0431A-1E15-4391-AEAC-CE0B9C3A8A3F}" destId="{1785B0C5-EB8A-48CA-A036-C07DF22E3FA2}" srcOrd="0" destOrd="0" presId="urn:microsoft.com/office/officeart/2005/8/layout/orgChart1"/>
    <dgm:cxn modelId="{17B30884-411B-403B-AC00-56BB99B1CA55}" type="presOf" srcId="{4701800F-2115-4577-A0D7-4A188EDE3B2C}" destId="{F2D2FF83-8947-4854-9DDA-CA8A796D2AAB}" srcOrd="1" destOrd="0" presId="urn:microsoft.com/office/officeart/2005/8/layout/orgChart1"/>
    <dgm:cxn modelId="{EC4D1E85-95BA-4A9F-9FA8-59520881E8D3}" type="presOf" srcId="{E972EA37-50D2-4504-9D37-3D406E79777B}" destId="{338DBAED-E5BB-4D5F-971F-814ED982D0B5}" srcOrd="0" destOrd="0" presId="urn:microsoft.com/office/officeart/2005/8/layout/orgChart1"/>
    <dgm:cxn modelId="{0A80F793-5E8A-47B0-B2D7-723B004B9269}" type="presOf" srcId="{AC12E118-37E0-4F2C-819B-39F83918D6AA}" destId="{E787F1C3-983E-4450-87D4-6DA6D74BCCF7}" srcOrd="0" destOrd="0" presId="urn:microsoft.com/office/officeart/2005/8/layout/orgChart1"/>
    <dgm:cxn modelId="{29EE1998-C8AA-4D8B-B57E-370F0D3D7AB7}" type="presOf" srcId="{300A20D7-0B1F-464B-9A4A-E55202761F6C}" destId="{E3C592A8-F2D3-46C6-9954-D5A3A5D0C87E}" srcOrd="0" destOrd="0" presId="urn:microsoft.com/office/officeart/2005/8/layout/orgChart1"/>
    <dgm:cxn modelId="{B1B0AB98-2651-462C-AB99-4162A50DCCD9}" srcId="{2F78F7AC-3C2B-4834-A542-A3530639DA6C}" destId="{7BC6E1D0-254D-4D14-B3E0-7B5D68EE0FB9}" srcOrd="2" destOrd="0" parTransId="{FE93196B-349E-4A8E-A938-AE4C8CBB13CB}" sibTransId="{A9A0A790-9BDE-46FA-80D7-B42558D94B64}"/>
    <dgm:cxn modelId="{DEDDFA9F-0550-4001-BE04-86ED729B6330}" type="presOf" srcId="{7BC6E1D0-254D-4D14-B3E0-7B5D68EE0FB9}" destId="{E3C98E89-AF4B-4274-8D2E-B42507D8E8CB}" srcOrd="1" destOrd="0" presId="urn:microsoft.com/office/officeart/2005/8/layout/orgChart1"/>
    <dgm:cxn modelId="{A4D076A1-264C-43B9-93EA-1D39BEB89E87}" srcId="{9B41E577-3564-4944-8D78-7772333D0ADE}" destId="{4701800F-2115-4577-A0D7-4A188EDE3B2C}" srcOrd="1" destOrd="0" parTransId="{7EDBC4D6-DDFE-47FC-A1C4-CBBAC8C6707E}" sibTransId="{C1A68456-4621-43D4-A4BF-F468F815C1BC}"/>
    <dgm:cxn modelId="{E8ECE0A1-C48B-4C39-B780-5F999CECDE72}" type="presOf" srcId="{F5982222-884D-443A-B1A6-825CFC71D8D1}" destId="{9CBEF963-E6C5-4ED7-971B-77FAF51B75AE}" srcOrd="0" destOrd="0" presId="urn:microsoft.com/office/officeart/2005/8/layout/orgChart1"/>
    <dgm:cxn modelId="{4CD050BC-76C8-4189-B8C4-D0070971B687}" srcId="{300A20D7-0B1F-464B-9A4A-E55202761F6C}" destId="{FB9DABE9-F400-429F-A8C2-F60D5186071E}" srcOrd="0" destOrd="0" parTransId="{FAA0F716-0F97-43E5-AFE7-A2E99A6F0B39}" sibTransId="{70B4892B-00E6-499F-9C13-9AF731918AC0}"/>
    <dgm:cxn modelId="{4E7BF5BC-308C-4A25-A4B2-38D71552C6BD}" type="presOf" srcId="{FB9DABE9-F400-429F-A8C2-F60D5186071E}" destId="{9D607F43-D9A6-4973-B18D-EACEA28A07B0}" srcOrd="1" destOrd="0" presId="urn:microsoft.com/office/officeart/2005/8/layout/orgChart1"/>
    <dgm:cxn modelId="{DDADDEBE-426F-494A-B655-D5637AEAB020}" srcId="{2F78F7AC-3C2B-4834-A542-A3530639DA6C}" destId="{9B41E577-3564-4944-8D78-7772333D0ADE}" srcOrd="0" destOrd="0" parTransId="{71D9B3AD-3AAC-40E3-B293-B9C9038C8725}" sibTransId="{AF2837AB-6FF1-4E0F-8B32-1A1386D94B69}"/>
    <dgm:cxn modelId="{1DD1ADC3-FE5E-4612-B301-5B650B7F54C6}" type="presOf" srcId="{7BC6E1D0-254D-4D14-B3E0-7B5D68EE0FB9}" destId="{5F1C741A-5926-485E-A4E2-BFCB38E556D8}" srcOrd="0" destOrd="0" presId="urn:microsoft.com/office/officeart/2005/8/layout/orgChart1"/>
    <dgm:cxn modelId="{8BEB06D1-F8C2-4C62-888C-22E755B10BF9}" type="presOf" srcId="{2F78F7AC-3C2B-4834-A542-A3530639DA6C}" destId="{3AA059D8-B03E-432E-81BF-4FBC16151AEF}" srcOrd="0" destOrd="0" presId="urn:microsoft.com/office/officeart/2005/8/layout/orgChart1"/>
    <dgm:cxn modelId="{828309D5-8256-41C8-8BF8-FF57D829059C}" srcId="{8F5BC01F-4CEA-4CB5-9CAF-AE43E9F2683D}" destId="{A83E3EC8-D0CE-461C-B757-16E76C59D40D}" srcOrd="0" destOrd="0" parTransId="{3629F8D0-073D-41F8-9EF2-8D566D8E19DE}" sibTransId="{D5A412FD-E10B-40E4-A03A-DD0E83996EAB}"/>
    <dgm:cxn modelId="{3676B5D5-7F54-4AA8-B3BE-FF43C08B4EBB}" srcId="{7BC6E1D0-254D-4D14-B3E0-7B5D68EE0FB9}" destId="{558D4D06-98A9-4C14-8986-08C26E0609F9}" srcOrd="1" destOrd="0" parTransId="{F5982222-884D-443A-B1A6-825CFC71D8D1}" sibTransId="{57681DBA-3508-42E6-897D-01CDF7FF5C19}"/>
    <dgm:cxn modelId="{7C90E7D6-5064-47FC-9EFC-246B4D6437C6}" type="presOf" srcId="{A83E3EC8-D0CE-461C-B757-16E76C59D40D}" destId="{296D3F78-ABA9-4F96-AEC1-D55CF163149C}" srcOrd="0" destOrd="0" presId="urn:microsoft.com/office/officeart/2005/8/layout/orgChart1"/>
    <dgm:cxn modelId="{9C29F0D6-7ABF-4960-A6F9-949CC0D1B4D5}" type="presOf" srcId="{71D9B3AD-3AAC-40E3-B293-B9C9038C8725}" destId="{90454EB0-4D7C-4630-B4EC-4B126FEC9F0E}" srcOrd="0" destOrd="0" presId="urn:microsoft.com/office/officeart/2005/8/layout/orgChart1"/>
    <dgm:cxn modelId="{067D49DE-E5E0-441D-94FD-FDEAD18241B7}" type="presOf" srcId="{78A0A3B5-23BE-4556-BF49-FB152E8B1021}" destId="{61877C4C-F092-4FDC-B8BC-690794AD3F69}" srcOrd="0" destOrd="0" presId="urn:microsoft.com/office/officeart/2005/8/layout/orgChart1"/>
    <dgm:cxn modelId="{05ABAAE0-9B32-4F9C-AFE2-354EA0A8729B}" srcId="{300A20D7-0B1F-464B-9A4A-E55202761F6C}" destId="{1CE930B9-1F04-4907-9D0A-FA8F81FBFA25}" srcOrd="1" destOrd="0" parTransId="{455D8E7A-452D-4F58-A252-36BB58A77415}" sibTransId="{2E38D887-CE3D-4E20-8142-FCA432A569A5}"/>
    <dgm:cxn modelId="{A22BD2E3-F16E-479B-B6AE-79D624926DBD}" type="presOf" srcId="{8F5BC01F-4CEA-4CB5-9CAF-AE43E9F2683D}" destId="{AF3108FC-F547-43B8-833C-718AD49FA3A2}" srcOrd="0" destOrd="0" presId="urn:microsoft.com/office/officeart/2005/8/layout/orgChart1"/>
    <dgm:cxn modelId="{367ED0F3-3F91-499C-BDE8-4EEBC97CFED2}" type="presOf" srcId="{E99676B0-7DFE-4D18-8F0C-4FABFBFCF19F}" destId="{FB925ABC-4C34-4BD7-9B4C-2639F1B2E075}" srcOrd="0" destOrd="0" presId="urn:microsoft.com/office/officeart/2005/8/layout/orgChart1"/>
    <dgm:cxn modelId="{655EDEF6-9103-4F5D-853C-D2B535171D09}" type="presOf" srcId="{372AA022-13F1-43E0-BF2F-451C0466A36A}" destId="{5FC3FFD4-3085-4A9B-9005-38E9AE95F85D}" srcOrd="0" destOrd="0" presId="urn:microsoft.com/office/officeart/2005/8/layout/orgChart1"/>
    <dgm:cxn modelId="{60652EF8-9B4E-490D-AF04-4027CC9D043D}" srcId="{2F78F7AC-3C2B-4834-A542-A3530639DA6C}" destId="{8F5BC01F-4CEA-4CB5-9CAF-AE43E9F2683D}" srcOrd="1" destOrd="0" parTransId="{ACCAA256-6B67-42EC-8D36-937421F06042}" sibTransId="{5CD4C0F2-CE26-4E40-A76D-92CE54732582}"/>
    <dgm:cxn modelId="{4EB779FB-247E-48FA-87A6-6B89399406E4}" srcId="{8F5BC01F-4CEA-4CB5-9CAF-AE43E9F2683D}" destId="{E99676B0-7DFE-4D18-8F0C-4FABFBFCF19F}" srcOrd="1" destOrd="0" parTransId="{D4B246FE-CBC7-4295-BFEC-E61DA600253E}" sibTransId="{7A6FC968-9584-477C-8F78-A94B1203946F}"/>
    <dgm:cxn modelId="{99F0D7DC-5290-455B-A56E-C9B7625396E0}" type="presParOf" srcId="{E787F1C3-983E-4450-87D4-6DA6D74BCCF7}" destId="{0443F7AA-EE45-44AD-AAE5-3D849E8D4CA5}" srcOrd="0" destOrd="0" presId="urn:microsoft.com/office/officeart/2005/8/layout/orgChart1"/>
    <dgm:cxn modelId="{38AA19B3-62E0-47E3-8A04-4A182171C55C}" type="presParOf" srcId="{0443F7AA-EE45-44AD-AAE5-3D849E8D4CA5}" destId="{E5C3EA52-7969-4E35-B4DD-1C42D678C66D}" srcOrd="0" destOrd="0" presId="urn:microsoft.com/office/officeart/2005/8/layout/orgChart1"/>
    <dgm:cxn modelId="{64252EF4-292F-4ADB-A48E-C578BC2A06EA}" type="presParOf" srcId="{E5C3EA52-7969-4E35-B4DD-1C42D678C66D}" destId="{3AA059D8-B03E-432E-81BF-4FBC16151AEF}" srcOrd="0" destOrd="0" presId="urn:microsoft.com/office/officeart/2005/8/layout/orgChart1"/>
    <dgm:cxn modelId="{FFB4A402-2F46-4632-A1A7-F243E2F4EB2B}" type="presParOf" srcId="{E5C3EA52-7969-4E35-B4DD-1C42D678C66D}" destId="{8AB41492-DBF3-46AB-8A82-7C081E7DE61D}" srcOrd="1" destOrd="0" presId="urn:microsoft.com/office/officeart/2005/8/layout/orgChart1"/>
    <dgm:cxn modelId="{8EF78282-ED0B-4163-9D2A-A45711A955D0}" type="presParOf" srcId="{0443F7AA-EE45-44AD-AAE5-3D849E8D4CA5}" destId="{65F5A97F-7361-4815-83FB-DF05D4C09FB2}" srcOrd="1" destOrd="0" presId="urn:microsoft.com/office/officeart/2005/8/layout/orgChart1"/>
    <dgm:cxn modelId="{466FC84C-2058-4593-A1B6-911DB6118604}" type="presParOf" srcId="{65F5A97F-7361-4815-83FB-DF05D4C09FB2}" destId="{90454EB0-4D7C-4630-B4EC-4B126FEC9F0E}" srcOrd="0" destOrd="0" presId="urn:microsoft.com/office/officeart/2005/8/layout/orgChart1"/>
    <dgm:cxn modelId="{A642B067-C7B4-44E3-977A-AF02DD6DAEA8}" type="presParOf" srcId="{65F5A97F-7361-4815-83FB-DF05D4C09FB2}" destId="{4A23A971-FE2B-444B-B987-68F3CE90CE4E}" srcOrd="1" destOrd="0" presId="urn:microsoft.com/office/officeart/2005/8/layout/orgChart1"/>
    <dgm:cxn modelId="{C5F39E7B-EC30-46F5-A369-C56F505B194B}" type="presParOf" srcId="{4A23A971-FE2B-444B-B987-68F3CE90CE4E}" destId="{FF9B37EC-D135-4B2F-9B9A-BDA89C089225}" srcOrd="0" destOrd="0" presId="urn:microsoft.com/office/officeart/2005/8/layout/orgChart1"/>
    <dgm:cxn modelId="{87F943E7-AE5B-4897-8771-BDD3408E3C02}" type="presParOf" srcId="{FF9B37EC-D135-4B2F-9B9A-BDA89C089225}" destId="{0FA0CCB6-C8C4-4FF5-8A73-74841209402F}" srcOrd="0" destOrd="0" presId="urn:microsoft.com/office/officeart/2005/8/layout/orgChart1"/>
    <dgm:cxn modelId="{6901A5E4-D1F1-4C25-A2C2-689ED533028C}" type="presParOf" srcId="{FF9B37EC-D135-4B2F-9B9A-BDA89C089225}" destId="{8DCCB97F-D6FF-4128-A435-90E29AA6C71E}" srcOrd="1" destOrd="0" presId="urn:microsoft.com/office/officeart/2005/8/layout/orgChart1"/>
    <dgm:cxn modelId="{6EBEF5E1-BC67-4541-A774-392B4E14C963}" type="presParOf" srcId="{4A23A971-FE2B-444B-B987-68F3CE90CE4E}" destId="{56B38451-0E84-4343-950A-C88A6BD501F5}" srcOrd="1" destOrd="0" presId="urn:microsoft.com/office/officeart/2005/8/layout/orgChart1"/>
    <dgm:cxn modelId="{1F3957D9-3234-4C81-8CB4-8E0436E225D3}" type="presParOf" srcId="{56B38451-0E84-4343-950A-C88A6BD501F5}" destId="{5EDBFE4E-869B-493F-9C83-9C968B16CEC5}" srcOrd="0" destOrd="0" presId="urn:microsoft.com/office/officeart/2005/8/layout/orgChart1"/>
    <dgm:cxn modelId="{F9F5D7A8-B79F-4B73-9037-BA82A551F838}" type="presParOf" srcId="{56B38451-0E84-4343-950A-C88A6BD501F5}" destId="{796AE7A2-0EB7-4AE9-87A5-B90830D7E3DD}" srcOrd="1" destOrd="0" presId="urn:microsoft.com/office/officeart/2005/8/layout/orgChart1"/>
    <dgm:cxn modelId="{3D18F77E-BEB9-4D54-97AD-669DFF8AFC95}" type="presParOf" srcId="{796AE7A2-0EB7-4AE9-87A5-B90830D7E3DD}" destId="{82C4CC91-35AE-4C22-9A68-8553E7B3640C}" srcOrd="0" destOrd="0" presId="urn:microsoft.com/office/officeart/2005/8/layout/orgChart1"/>
    <dgm:cxn modelId="{AF41A9C5-A6F3-4C07-99DF-36A7A60EA7E0}" type="presParOf" srcId="{82C4CC91-35AE-4C22-9A68-8553E7B3640C}" destId="{83EF2663-AF30-428F-A5A3-0A506D9B553F}" srcOrd="0" destOrd="0" presId="urn:microsoft.com/office/officeart/2005/8/layout/orgChart1"/>
    <dgm:cxn modelId="{C2DFF864-383A-46BE-9119-7970E1A1754E}" type="presParOf" srcId="{82C4CC91-35AE-4C22-9A68-8553E7B3640C}" destId="{7E561D51-51CB-4B29-9767-5CF1EEA68401}" srcOrd="1" destOrd="0" presId="urn:microsoft.com/office/officeart/2005/8/layout/orgChart1"/>
    <dgm:cxn modelId="{4F634D06-4BE7-4B8F-B0A5-310C286C2957}" type="presParOf" srcId="{796AE7A2-0EB7-4AE9-87A5-B90830D7E3DD}" destId="{34DDC40B-10D9-4922-897F-4E5226AC59B0}" srcOrd="1" destOrd="0" presId="urn:microsoft.com/office/officeart/2005/8/layout/orgChart1"/>
    <dgm:cxn modelId="{324591A8-6541-421F-B91C-E139B4709EE2}" type="presParOf" srcId="{796AE7A2-0EB7-4AE9-87A5-B90830D7E3DD}" destId="{275AF81C-4AD0-42DC-ADF5-020A738D402D}" srcOrd="2" destOrd="0" presId="urn:microsoft.com/office/officeart/2005/8/layout/orgChart1"/>
    <dgm:cxn modelId="{8ECFAE9F-38AF-4CDC-90A7-8D7BD9977296}" type="presParOf" srcId="{56B38451-0E84-4343-950A-C88A6BD501F5}" destId="{C11D7023-5856-4E12-9028-87AC955C5806}" srcOrd="2" destOrd="0" presId="urn:microsoft.com/office/officeart/2005/8/layout/orgChart1"/>
    <dgm:cxn modelId="{CFDC980E-046A-437B-A167-15BF367B5831}" type="presParOf" srcId="{56B38451-0E84-4343-950A-C88A6BD501F5}" destId="{D46E6918-7369-46EE-ACF4-6FBDF5AC4A8B}" srcOrd="3" destOrd="0" presId="urn:microsoft.com/office/officeart/2005/8/layout/orgChart1"/>
    <dgm:cxn modelId="{255E3098-6D66-4EE9-9306-BFA549EE2E6C}" type="presParOf" srcId="{D46E6918-7369-46EE-ACF4-6FBDF5AC4A8B}" destId="{E5D1A061-D043-44AE-9D9F-F0D98517D530}" srcOrd="0" destOrd="0" presId="urn:microsoft.com/office/officeart/2005/8/layout/orgChart1"/>
    <dgm:cxn modelId="{42B6892D-19C6-4391-868A-162B1A27A0A4}" type="presParOf" srcId="{E5D1A061-D043-44AE-9D9F-F0D98517D530}" destId="{DC90E609-5D02-4306-91CD-C715150C7CB5}" srcOrd="0" destOrd="0" presId="urn:microsoft.com/office/officeart/2005/8/layout/orgChart1"/>
    <dgm:cxn modelId="{BC81F62A-2EA5-49FB-B285-1A0465F7B3BF}" type="presParOf" srcId="{E5D1A061-D043-44AE-9D9F-F0D98517D530}" destId="{F2D2FF83-8947-4854-9DDA-CA8A796D2AAB}" srcOrd="1" destOrd="0" presId="urn:microsoft.com/office/officeart/2005/8/layout/orgChart1"/>
    <dgm:cxn modelId="{CBDF037F-E6C1-45D1-A122-BF794FE4FCA7}" type="presParOf" srcId="{D46E6918-7369-46EE-ACF4-6FBDF5AC4A8B}" destId="{BBCD7432-6396-495A-9E8F-9056690D05CB}" srcOrd="1" destOrd="0" presId="urn:microsoft.com/office/officeart/2005/8/layout/orgChart1"/>
    <dgm:cxn modelId="{B0FFF2A3-F923-4F53-9AEC-5B6BC8B54F94}" type="presParOf" srcId="{D46E6918-7369-46EE-ACF4-6FBDF5AC4A8B}" destId="{528C2633-7D6C-46CC-8FCD-C80E6A499870}" srcOrd="2" destOrd="0" presId="urn:microsoft.com/office/officeart/2005/8/layout/orgChart1"/>
    <dgm:cxn modelId="{F3FA3E28-6753-4423-8488-96E478730594}" type="presParOf" srcId="{56B38451-0E84-4343-950A-C88A6BD501F5}" destId="{5FC3FFD4-3085-4A9B-9005-38E9AE95F85D}" srcOrd="4" destOrd="0" presId="urn:microsoft.com/office/officeart/2005/8/layout/orgChart1"/>
    <dgm:cxn modelId="{3BB9C2FE-D80D-4833-A3BA-C51E83F3B976}" type="presParOf" srcId="{56B38451-0E84-4343-950A-C88A6BD501F5}" destId="{3F9F1F6F-F1F3-4293-9A0B-429D3F6A53D7}" srcOrd="5" destOrd="0" presId="urn:microsoft.com/office/officeart/2005/8/layout/orgChart1"/>
    <dgm:cxn modelId="{AF0648ED-F682-48FA-9610-145C4904C3C3}" type="presParOf" srcId="{3F9F1F6F-F1F3-4293-9A0B-429D3F6A53D7}" destId="{2C1CFED4-C226-4A13-AE3B-A89F7B6BDF8D}" srcOrd="0" destOrd="0" presId="urn:microsoft.com/office/officeart/2005/8/layout/orgChart1"/>
    <dgm:cxn modelId="{343C83E2-EACC-449B-AE9F-A14799CD4DE4}" type="presParOf" srcId="{2C1CFED4-C226-4A13-AE3B-A89F7B6BDF8D}" destId="{DD442BDD-4DB1-48B2-9732-30A095EE4DCE}" srcOrd="0" destOrd="0" presId="urn:microsoft.com/office/officeart/2005/8/layout/orgChart1"/>
    <dgm:cxn modelId="{1BC22279-216E-4AA4-956A-3D67879F8934}" type="presParOf" srcId="{2C1CFED4-C226-4A13-AE3B-A89F7B6BDF8D}" destId="{F0A6B3B9-21AA-4CDF-B28D-C949D1F26700}" srcOrd="1" destOrd="0" presId="urn:microsoft.com/office/officeart/2005/8/layout/orgChart1"/>
    <dgm:cxn modelId="{9150902D-FD9F-4BAD-B9A0-CE88F94394D1}" type="presParOf" srcId="{3F9F1F6F-F1F3-4293-9A0B-429D3F6A53D7}" destId="{10C14D96-409A-4B48-8EF6-D7CF77CC92EC}" srcOrd="1" destOrd="0" presId="urn:microsoft.com/office/officeart/2005/8/layout/orgChart1"/>
    <dgm:cxn modelId="{AEBA15BF-D332-4483-BADA-D9360DD75991}" type="presParOf" srcId="{3F9F1F6F-F1F3-4293-9A0B-429D3F6A53D7}" destId="{277F8CC2-7A9E-4549-9BF8-E8860DDEE531}" srcOrd="2" destOrd="0" presId="urn:microsoft.com/office/officeart/2005/8/layout/orgChart1"/>
    <dgm:cxn modelId="{1C984E1F-D5CC-405A-9205-DC479118B87C}" type="presParOf" srcId="{4A23A971-FE2B-444B-B987-68F3CE90CE4E}" destId="{C50A00E4-8333-4CB1-B47B-26B0EB172241}" srcOrd="2" destOrd="0" presId="urn:microsoft.com/office/officeart/2005/8/layout/orgChart1"/>
    <dgm:cxn modelId="{C386DD46-BD95-4DB1-B7EA-5ACCEF5FB854}" type="presParOf" srcId="{65F5A97F-7361-4815-83FB-DF05D4C09FB2}" destId="{98E15E4C-E6B2-45E2-A9DA-5EF9517A5AAE}" srcOrd="2" destOrd="0" presId="urn:microsoft.com/office/officeart/2005/8/layout/orgChart1"/>
    <dgm:cxn modelId="{E48AAD46-B0E8-4817-A447-D863F61D52C5}" type="presParOf" srcId="{65F5A97F-7361-4815-83FB-DF05D4C09FB2}" destId="{B7A8F7BD-8BEE-4296-BC7A-8AFE644B8220}" srcOrd="3" destOrd="0" presId="urn:microsoft.com/office/officeart/2005/8/layout/orgChart1"/>
    <dgm:cxn modelId="{D139A021-34C7-44C5-A178-573B3AC5641E}" type="presParOf" srcId="{B7A8F7BD-8BEE-4296-BC7A-8AFE644B8220}" destId="{4F62DAD9-A08F-4AA6-8B66-A127B0E64F19}" srcOrd="0" destOrd="0" presId="urn:microsoft.com/office/officeart/2005/8/layout/orgChart1"/>
    <dgm:cxn modelId="{AB01370D-6C53-4F22-93B9-82C6A4393D15}" type="presParOf" srcId="{4F62DAD9-A08F-4AA6-8B66-A127B0E64F19}" destId="{AF3108FC-F547-43B8-833C-718AD49FA3A2}" srcOrd="0" destOrd="0" presId="urn:microsoft.com/office/officeart/2005/8/layout/orgChart1"/>
    <dgm:cxn modelId="{21193169-4613-44C5-8256-FD057D22E171}" type="presParOf" srcId="{4F62DAD9-A08F-4AA6-8B66-A127B0E64F19}" destId="{45954F1C-04E8-4F77-890A-13C90797FA3A}" srcOrd="1" destOrd="0" presId="urn:microsoft.com/office/officeart/2005/8/layout/orgChart1"/>
    <dgm:cxn modelId="{75CAFEC6-9644-49D6-989F-1914883F391F}" type="presParOf" srcId="{B7A8F7BD-8BEE-4296-BC7A-8AFE644B8220}" destId="{E624316C-039B-4161-851D-815752EC6C97}" srcOrd="1" destOrd="0" presId="urn:microsoft.com/office/officeart/2005/8/layout/orgChart1"/>
    <dgm:cxn modelId="{0FFFE1A0-1BE8-4FD5-BD51-B908CF9B86AB}" type="presParOf" srcId="{E624316C-039B-4161-851D-815752EC6C97}" destId="{9F36D4BC-C66C-43B1-9DFF-E849DC499969}" srcOrd="0" destOrd="0" presId="urn:microsoft.com/office/officeart/2005/8/layout/orgChart1"/>
    <dgm:cxn modelId="{14544914-0C47-4A7C-AC6B-D6EFE229E174}" type="presParOf" srcId="{E624316C-039B-4161-851D-815752EC6C97}" destId="{3F9D18B8-DD0F-4706-9008-51E5C6E846C9}" srcOrd="1" destOrd="0" presId="urn:microsoft.com/office/officeart/2005/8/layout/orgChart1"/>
    <dgm:cxn modelId="{9F189CFD-E638-45A2-A73B-4D72F414438F}" type="presParOf" srcId="{3F9D18B8-DD0F-4706-9008-51E5C6E846C9}" destId="{AEABB8C9-205E-488D-8568-4FEC1164A712}" srcOrd="0" destOrd="0" presId="urn:microsoft.com/office/officeart/2005/8/layout/orgChart1"/>
    <dgm:cxn modelId="{B6A8388E-6975-40E2-8ACB-1278CFC88408}" type="presParOf" srcId="{AEABB8C9-205E-488D-8568-4FEC1164A712}" destId="{296D3F78-ABA9-4F96-AEC1-D55CF163149C}" srcOrd="0" destOrd="0" presId="urn:microsoft.com/office/officeart/2005/8/layout/orgChart1"/>
    <dgm:cxn modelId="{21D59A4C-110F-4286-A163-4820C3E27089}" type="presParOf" srcId="{AEABB8C9-205E-488D-8568-4FEC1164A712}" destId="{02586335-33BB-4DBE-BF44-0D464303879D}" srcOrd="1" destOrd="0" presId="urn:microsoft.com/office/officeart/2005/8/layout/orgChart1"/>
    <dgm:cxn modelId="{81FE3F4C-DDA9-4656-A782-BA62FFB1A9B9}" type="presParOf" srcId="{3F9D18B8-DD0F-4706-9008-51E5C6E846C9}" destId="{5EB0775D-090F-4D06-962D-BD21FC1A291B}" srcOrd="1" destOrd="0" presId="urn:microsoft.com/office/officeart/2005/8/layout/orgChart1"/>
    <dgm:cxn modelId="{EA240280-8BD5-4EEB-9DAA-7236279BFB9B}" type="presParOf" srcId="{3F9D18B8-DD0F-4706-9008-51E5C6E846C9}" destId="{EA58AD65-997B-46EA-8B3A-209F31A2AC44}" srcOrd="2" destOrd="0" presId="urn:microsoft.com/office/officeart/2005/8/layout/orgChart1"/>
    <dgm:cxn modelId="{49D4D397-594E-4F69-8F74-CCE0848730F8}" type="presParOf" srcId="{E624316C-039B-4161-851D-815752EC6C97}" destId="{9597075B-1950-4A4D-81DD-911D79A1BF34}" srcOrd="2" destOrd="0" presId="urn:microsoft.com/office/officeart/2005/8/layout/orgChart1"/>
    <dgm:cxn modelId="{A6747B8B-78A7-474B-B85D-111AA5A955BB}" type="presParOf" srcId="{E624316C-039B-4161-851D-815752EC6C97}" destId="{D78DC100-E419-4D93-B2AA-AAE750DEE6BA}" srcOrd="3" destOrd="0" presId="urn:microsoft.com/office/officeart/2005/8/layout/orgChart1"/>
    <dgm:cxn modelId="{9EF79BB4-205E-44B9-B1DC-60550F051D5F}" type="presParOf" srcId="{D78DC100-E419-4D93-B2AA-AAE750DEE6BA}" destId="{DD2E213B-F848-415D-BD25-335D1368CA63}" srcOrd="0" destOrd="0" presId="urn:microsoft.com/office/officeart/2005/8/layout/orgChart1"/>
    <dgm:cxn modelId="{FE2C0AA6-688C-41F4-BA97-A6140E38C99E}" type="presParOf" srcId="{DD2E213B-F848-415D-BD25-335D1368CA63}" destId="{FB925ABC-4C34-4BD7-9B4C-2639F1B2E075}" srcOrd="0" destOrd="0" presId="urn:microsoft.com/office/officeart/2005/8/layout/orgChart1"/>
    <dgm:cxn modelId="{67E62ACD-2460-47EA-A3E2-4B0F421944C7}" type="presParOf" srcId="{DD2E213B-F848-415D-BD25-335D1368CA63}" destId="{C938366F-BB3B-4498-B812-B6F3004D8DC0}" srcOrd="1" destOrd="0" presId="urn:microsoft.com/office/officeart/2005/8/layout/orgChart1"/>
    <dgm:cxn modelId="{4F4E8CF0-03C6-47E6-AFFB-212BF7F1A3E3}" type="presParOf" srcId="{D78DC100-E419-4D93-B2AA-AAE750DEE6BA}" destId="{E0ADCE5A-E571-43D5-AA01-F0BAEDD30CDA}" srcOrd="1" destOrd="0" presId="urn:microsoft.com/office/officeart/2005/8/layout/orgChart1"/>
    <dgm:cxn modelId="{310D556C-EDE5-4AC6-B5E5-E46758E3E3AE}" type="presParOf" srcId="{D78DC100-E419-4D93-B2AA-AAE750DEE6BA}" destId="{964D1F9D-5B0C-419A-92A6-89E25987C3A6}" srcOrd="2" destOrd="0" presId="urn:microsoft.com/office/officeart/2005/8/layout/orgChart1"/>
    <dgm:cxn modelId="{0F62E2A8-A5ED-4CA7-81F5-B1C53FC734C9}" type="presParOf" srcId="{B7A8F7BD-8BEE-4296-BC7A-8AFE644B8220}" destId="{A33F334E-E698-4AE3-865D-5197EB0AA86D}" srcOrd="2" destOrd="0" presId="urn:microsoft.com/office/officeart/2005/8/layout/orgChart1"/>
    <dgm:cxn modelId="{291A6C8E-E47A-4D7C-9799-BF8126C2C5CC}" type="presParOf" srcId="{65F5A97F-7361-4815-83FB-DF05D4C09FB2}" destId="{EFFFEB4D-357A-4345-8AFC-084F081F5210}" srcOrd="4" destOrd="0" presId="urn:microsoft.com/office/officeart/2005/8/layout/orgChart1"/>
    <dgm:cxn modelId="{68A19387-777A-472D-B1F8-569602F2568E}" type="presParOf" srcId="{65F5A97F-7361-4815-83FB-DF05D4C09FB2}" destId="{803EAB49-2215-4CB2-BEB6-8C298BBB16A9}" srcOrd="5" destOrd="0" presId="urn:microsoft.com/office/officeart/2005/8/layout/orgChart1"/>
    <dgm:cxn modelId="{CFB1B94E-AD79-49E9-9244-A0F50A500264}" type="presParOf" srcId="{803EAB49-2215-4CB2-BEB6-8C298BBB16A9}" destId="{12B01E8B-554B-480B-8908-CC9F90EC3008}" srcOrd="0" destOrd="0" presId="urn:microsoft.com/office/officeart/2005/8/layout/orgChart1"/>
    <dgm:cxn modelId="{4BFE80BE-909C-45E2-8025-6C67AA74601F}" type="presParOf" srcId="{12B01E8B-554B-480B-8908-CC9F90EC3008}" destId="{5F1C741A-5926-485E-A4E2-BFCB38E556D8}" srcOrd="0" destOrd="0" presId="urn:microsoft.com/office/officeart/2005/8/layout/orgChart1"/>
    <dgm:cxn modelId="{B8F800A2-269D-4AB7-AE09-A9658B8DD32C}" type="presParOf" srcId="{12B01E8B-554B-480B-8908-CC9F90EC3008}" destId="{E3C98E89-AF4B-4274-8D2E-B42507D8E8CB}" srcOrd="1" destOrd="0" presId="urn:microsoft.com/office/officeart/2005/8/layout/orgChart1"/>
    <dgm:cxn modelId="{7145F389-0962-45C5-B4E9-8A3B0E63615C}" type="presParOf" srcId="{803EAB49-2215-4CB2-BEB6-8C298BBB16A9}" destId="{1B3558A7-2873-4E2E-AE7E-95390817BE55}" srcOrd="1" destOrd="0" presId="urn:microsoft.com/office/officeart/2005/8/layout/orgChart1"/>
    <dgm:cxn modelId="{08A110F9-7256-4B73-BFF3-0F48F430AE00}" type="presParOf" srcId="{1B3558A7-2873-4E2E-AE7E-95390817BE55}" destId="{338DBAED-E5BB-4D5F-971F-814ED982D0B5}" srcOrd="0" destOrd="0" presId="urn:microsoft.com/office/officeart/2005/8/layout/orgChart1"/>
    <dgm:cxn modelId="{4BC584F9-182F-4396-890E-43581AC93CBA}" type="presParOf" srcId="{1B3558A7-2873-4E2E-AE7E-95390817BE55}" destId="{63274DC4-1CEF-4789-A9F7-9B16A3E9ECFA}" srcOrd="1" destOrd="0" presId="urn:microsoft.com/office/officeart/2005/8/layout/orgChart1"/>
    <dgm:cxn modelId="{8E60636E-5DDE-4C63-A589-0AC76E826FED}" type="presParOf" srcId="{63274DC4-1CEF-4789-A9F7-9B16A3E9ECFA}" destId="{C866A882-12CB-40CE-B2D4-CBCBB14F2EE6}" srcOrd="0" destOrd="0" presId="urn:microsoft.com/office/officeart/2005/8/layout/orgChart1"/>
    <dgm:cxn modelId="{FC576EEE-6AD0-40C0-B0FC-3FC0BB11DE0D}" type="presParOf" srcId="{C866A882-12CB-40CE-B2D4-CBCBB14F2EE6}" destId="{61877C4C-F092-4FDC-B8BC-690794AD3F69}" srcOrd="0" destOrd="0" presId="urn:microsoft.com/office/officeart/2005/8/layout/orgChart1"/>
    <dgm:cxn modelId="{20C99892-1F3F-49E5-A983-8670B4D8D9E6}" type="presParOf" srcId="{C866A882-12CB-40CE-B2D4-CBCBB14F2EE6}" destId="{C8500E05-4257-4745-B232-85746F8F561E}" srcOrd="1" destOrd="0" presId="urn:microsoft.com/office/officeart/2005/8/layout/orgChart1"/>
    <dgm:cxn modelId="{60445F82-D59B-4DA9-885F-3D8BF8B326D0}" type="presParOf" srcId="{63274DC4-1CEF-4789-A9F7-9B16A3E9ECFA}" destId="{2C6AADFE-911C-471F-B9F1-C8F4BF3D965E}" srcOrd="1" destOrd="0" presId="urn:microsoft.com/office/officeart/2005/8/layout/orgChart1"/>
    <dgm:cxn modelId="{1666AD44-4538-4AC8-B1EE-32B5F769BF21}" type="presParOf" srcId="{63274DC4-1CEF-4789-A9F7-9B16A3E9ECFA}" destId="{FA926EE3-D01F-416A-8EC9-268B152644EE}" srcOrd="2" destOrd="0" presId="urn:microsoft.com/office/officeart/2005/8/layout/orgChart1"/>
    <dgm:cxn modelId="{F5F0C472-E098-421F-8A61-15921DAB3CB6}" type="presParOf" srcId="{1B3558A7-2873-4E2E-AE7E-95390817BE55}" destId="{9CBEF963-E6C5-4ED7-971B-77FAF51B75AE}" srcOrd="2" destOrd="0" presId="urn:microsoft.com/office/officeart/2005/8/layout/orgChart1"/>
    <dgm:cxn modelId="{080AFFAD-3735-4D60-9AA1-F14920E5757A}" type="presParOf" srcId="{1B3558A7-2873-4E2E-AE7E-95390817BE55}" destId="{3FFB52F8-1D42-4039-8086-688C362CB948}" srcOrd="3" destOrd="0" presId="urn:microsoft.com/office/officeart/2005/8/layout/orgChart1"/>
    <dgm:cxn modelId="{91C2A482-E392-484B-886D-D90E7707A3B0}" type="presParOf" srcId="{3FFB52F8-1D42-4039-8086-688C362CB948}" destId="{93A92BB2-6609-43E9-930E-8055F91003A7}" srcOrd="0" destOrd="0" presId="urn:microsoft.com/office/officeart/2005/8/layout/orgChart1"/>
    <dgm:cxn modelId="{B30BE934-4E5D-4DF1-8A7B-A2A59F95C521}" type="presParOf" srcId="{93A92BB2-6609-43E9-930E-8055F91003A7}" destId="{20ECD35E-5A5E-4105-8CCE-16441BE61B9C}" srcOrd="0" destOrd="0" presId="urn:microsoft.com/office/officeart/2005/8/layout/orgChart1"/>
    <dgm:cxn modelId="{284AC432-4D71-4C04-B8DF-239B3960F77D}" type="presParOf" srcId="{93A92BB2-6609-43E9-930E-8055F91003A7}" destId="{409C9CE7-3959-495C-A664-368160516671}" srcOrd="1" destOrd="0" presId="urn:microsoft.com/office/officeart/2005/8/layout/orgChart1"/>
    <dgm:cxn modelId="{AB488CEE-4128-4C7D-BA25-C3AFE75695F5}" type="presParOf" srcId="{3FFB52F8-1D42-4039-8086-688C362CB948}" destId="{F7005097-18CE-47B2-AF11-7B9C6E4F2A62}" srcOrd="1" destOrd="0" presId="urn:microsoft.com/office/officeart/2005/8/layout/orgChart1"/>
    <dgm:cxn modelId="{68565704-7372-4AE6-919C-F3E2EBF5A451}" type="presParOf" srcId="{3FFB52F8-1D42-4039-8086-688C362CB948}" destId="{B0F3540D-A98B-4CE5-A674-ACFBB10C8203}" srcOrd="2" destOrd="0" presId="urn:microsoft.com/office/officeart/2005/8/layout/orgChart1"/>
    <dgm:cxn modelId="{7A964380-298E-4DD5-BA2E-7256D376DF48}" type="presParOf" srcId="{1B3558A7-2873-4E2E-AE7E-95390817BE55}" destId="{A0C911BA-0C2E-416C-8ABE-D8035AEFB8A6}" srcOrd="4" destOrd="0" presId="urn:microsoft.com/office/officeart/2005/8/layout/orgChart1"/>
    <dgm:cxn modelId="{287E25B1-A270-4761-A60E-15FF2B0B75CC}" type="presParOf" srcId="{1B3558A7-2873-4E2E-AE7E-95390817BE55}" destId="{100E0F03-E361-4E0D-8EB3-E4EC65473B84}" srcOrd="5" destOrd="0" presId="urn:microsoft.com/office/officeart/2005/8/layout/orgChart1"/>
    <dgm:cxn modelId="{8D4B5540-407C-4E84-9161-60A849E357BB}" type="presParOf" srcId="{100E0F03-E361-4E0D-8EB3-E4EC65473B84}" destId="{008E360A-8589-40CB-874B-BE4C34CAE69C}" srcOrd="0" destOrd="0" presId="urn:microsoft.com/office/officeart/2005/8/layout/orgChart1"/>
    <dgm:cxn modelId="{AC865423-718C-44F5-812D-7990C1CCBDAD}" type="presParOf" srcId="{008E360A-8589-40CB-874B-BE4C34CAE69C}" destId="{1785B0C5-EB8A-48CA-A036-C07DF22E3FA2}" srcOrd="0" destOrd="0" presId="urn:microsoft.com/office/officeart/2005/8/layout/orgChart1"/>
    <dgm:cxn modelId="{072DB0CB-30D6-4B1A-99B2-E860FC87E133}" type="presParOf" srcId="{008E360A-8589-40CB-874B-BE4C34CAE69C}" destId="{166880F3-74CE-4D7E-9922-164CB025458E}" srcOrd="1" destOrd="0" presId="urn:microsoft.com/office/officeart/2005/8/layout/orgChart1"/>
    <dgm:cxn modelId="{936047C7-37B2-42A9-9AC5-D23005C6D1FE}" type="presParOf" srcId="{100E0F03-E361-4E0D-8EB3-E4EC65473B84}" destId="{1319D49C-D49E-4893-A667-122F656BCAF8}" srcOrd="1" destOrd="0" presId="urn:microsoft.com/office/officeart/2005/8/layout/orgChart1"/>
    <dgm:cxn modelId="{9B288425-C51B-41BD-9F11-C1323D67E4BF}" type="presParOf" srcId="{100E0F03-E361-4E0D-8EB3-E4EC65473B84}" destId="{26072E72-B5A0-4B00-AF92-734DD68801D2}" srcOrd="2" destOrd="0" presId="urn:microsoft.com/office/officeart/2005/8/layout/orgChart1"/>
    <dgm:cxn modelId="{DCC52640-5BAE-41D1-B275-48F13AFC6BE9}" type="presParOf" srcId="{803EAB49-2215-4CB2-BEB6-8C298BBB16A9}" destId="{4BBA2896-BE6B-4ABC-A1B3-41D84701D63B}" srcOrd="2" destOrd="0" presId="urn:microsoft.com/office/officeart/2005/8/layout/orgChart1"/>
    <dgm:cxn modelId="{35DB1DE1-1D94-4D07-A38B-AD636355CA8A}" type="presParOf" srcId="{65F5A97F-7361-4815-83FB-DF05D4C09FB2}" destId="{7050BD9D-853B-4643-BD61-0B7833C7A471}" srcOrd="6" destOrd="0" presId="urn:microsoft.com/office/officeart/2005/8/layout/orgChart1"/>
    <dgm:cxn modelId="{A14127B4-D95B-495D-ADAD-27199712B13E}" type="presParOf" srcId="{65F5A97F-7361-4815-83FB-DF05D4C09FB2}" destId="{4F09B1CD-39F1-4658-90E9-C23DE58980DA}" srcOrd="7" destOrd="0" presId="urn:microsoft.com/office/officeart/2005/8/layout/orgChart1"/>
    <dgm:cxn modelId="{CD5C5406-6BB7-41A4-90B7-7581A802464A}" type="presParOf" srcId="{4F09B1CD-39F1-4658-90E9-C23DE58980DA}" destId="{3C936947-07A7-4266-B448-D5A24E4EFAC9}" srcOrd="0" destOrd="0" presId="urn:microsoft.com/office/officeart/2005/8/layout/orgChart1"/>
    <dgm:cxn modelId="{E7C6E731-349F-4949-BE43-2AD5771666CF}" type="presParOf" srcId="{3C936947-07A7-4266-B448-D5A24E4EFAC9}" destId="{E3C592A8-F2D3-46C6-9954-D5A3A5D0C87E}" srcOrd="0" destOrd="0" presId="urn:microsoft.com/office/officeart/2005/8/layout/orgChart1"/>
    <dgm:cxn modelId="{40BFF99F-74E3-4B14-B6E7-24A7E65175E8}" type="presParOf" srcId="{3C936947-07A7-4266-B448-D5A24E4EFAC9}" destId="{D4F5D4F8-6C30-4107-A776-93845E2A3EE6}" srcOrd="1" destOrd="0" presId="urn:microsoft.com/office/officeart/2005/8/layout/orgChart1"/>
    <dgm:cxn modelId="{8E8C6581-E693-4B11-98CC-79AC8EA740FF}" type="presParOf" srcId="{4F09B1CD-39F1-4658-90E9-C23DE58980DA}" destId="{C122A225-6CBD-47E7-A425-61118B48ABA6}" srcOrd="1" destOrd="0" presId="urn:microsoft.com/office/officeart/2005/8/layout/orgChart1"/>
    <dgm:cxn modelId="{05B879C3-3F5E-4ECF-A947-B30B279CB025}" type="presParOf" srcId="{C122A225-6CBD-47E7-A425-61118B48ABA6}" destId="{BE4A3386-B23B-4AE5-B89D-D8AFE9758804}" srcOrd="0" destOrd="0" presId="urn:microsoft.com/office/officeart/2005/8/layout/orgChart1"/>
    <dgm:cxn modelId="{298DFB42-9C6C-4CC5-833E-6F46E8AA228C}" type="presParOf" srcId="{C122A225-6CBD-47E7-A425-61118B48ABA6}" destId="{DB1FE718-85E7-4201-A2AE-A3A71F509C7A}" srcOrd="1" destOrd="0" presId="urn:microsoft.com/office/officeart/2005/8/layout/orgChart1"/>
    <dgm:cxn modelId="{BFE4160F-2FA3-4F86-B1E2-256980FB3C2E}" type="presParOf" srcId="{DB1FE718-85E7-4201-A2AE-A3A71F509C7A}" destId="{A801743C-D3CA-44A5-8F95-2E668E3C134B}" srcOrd="0" destOrd="0" presId="urn:microsoft.com/office/officeart/2005/8/layout/orgChart1"/>
    <dgm:cxn modelId="{80B565D3-0C26-485D-A1DA-86C6B51F6CAD}" type="presParOf" srcId="{A801743C-D3CA-44A5-8F95-2E668E3C134B}" destId="{261E4798-F7CC-40B9-8791-DE576329135A}" srcOrd="0" destOrd="0" presId="urn:microsoft.com/office/officeart/2005/8/layout/orgChart1"/>
    <dgm:cxn modelId="{3712863E-5193-4F24-A70E-BEFD592B8D4B}" type="presParOf" srcId="{A801743C-D3CA-44A5-8F95-2E668E3C134B}" destId="{9D607F43-D9A6-4973-B18D-EACEA28A07B0}" srcOrd="1" destOrd="0" presId="urn:microsoft.com/office/officeart/2005/8/layout/orgChart1"/>
    <dgm:cxn modelId="{07A1A89A-3203-4BD5-ADFC-3A9CB9880E10}" type="presParOf" srcId="{DB1FE718-85E7-4201-A2AE-A3A71F509C7A}" destId="{11D2F4A4-E243-49CD-B0EA-DB3BB709CB88}" srcOrd="1" destOrd="0" presId="urn:microsoft.com/office/officeart/2005/8/layout/orgChart1"/>
    <dgm:cxn modelId="{2B7EBF77-4634-42E7-9FFC-EAC91FA549BD}" type="presParOf" srcId="{DB1FE718-85E7-4201-A2AE-A3A71F509C7A}" destId="{3F0DDCCF-80BD-4C15-99EC-142D149F8438}" srcOrd="2" destOrd="0" presId="urn:microsoft.com/office/officeart/2005/8/layout/orgChart1"/>
    <dgm:cxn modelId="{5CE32C5C-BD43-4444-A5FC-5870FE17FAF2}" type="presParOf" srcId="{C122A225-6CBD-47E7-A425-61118B48ABA6}" destId="{BF2D32E3-25BD-413B-B830-7572EB0D8059}" srcOrd="2" destOrd="0" presId="urn:microsoft.com/office/officeart/2005/8/layout/orgChart1"/>
    <dgm:cxn modelId="{44F62B8F-EDB4-498B-A889-ABCB0506D1C1}" type="presParOf" srcId="{C122A225-6CBD-47E7-A425-61118B48ABA6}" destId="{E1E074C9-AA94-49E3-87C1-0FFDCD7ADA28}" srcOrd="3" destOrd="0" presId="urn:microsoft.com/office/officeart/2005/8/layout/orgChart1"/>
    <dgm:cxn modelId="{19A4E139-6FDF-4378-BF5F-A4EB6325297F}" type="presParOf" srcId="{E1E074C9-AA94-49E3-87C1-0FFDCD7ADA28}" destId="{101CC9A4-377F-496C-87EC-E987E71750C2}" srcOrd="0" destOrd="0" presId="urn:microsoft.com/office/officeart/2005/8/layout/orgChart1"/>
    <dgm:cxn modelId="{68E6A004-0664-443E-8537-E798E3050386}" type="presParOf" srcId="{101CC9A4-377F-496C-87EC-E987E71750C2}" destId="{0FAC0B8B-E370-4D15-B098-0BCC331C1DE0}" srcOrd="0" destOrd="0" presId="urn:microsoft.com/office/officeart/2005/8/layout/orgChart1"/>
    <dgm:cxn modelId="{0A2608D7-4213-4D00-9B58-BB4303AD580B}" type="presParOf" srcId="{101CC9A4-377F-496C-87EC-E987E71750C2}" destId="{48FDB4C4-395C-425F-BCFD-1143371F9C6C}" srcOrd="1" destOrd="0" presId="urn:microsoft.com/office/officeart/2005/8/layout/orgChart1"/>
    <dgm:cxn modelId="{DAAB63A1-E138-4136-896C-F41A13B1EE04}" type="presParOf" srcId="{E1E074C9-AA94-49E3-87C1-0FFDCD7ADA28}" destId="{7150310F-9DB2-46EC-A4E1-269F815FF82A}" srcOrd="1" destOrd="0" presId="urn:microsoft.com/office/officeart/2005/8/layout/orgChart1"/>
    <dgm:cxn modelId="{AB9AC7E8-E085-4936-ABD9-A13BD3E0278C}" type="presParOf" srcId="{E1E074C9-AA94-49E3-87C1-0FFDCD7ADA28}" destId="{E0FB4FC7-9EF6-40F5-BBC1-48CB9E168C00}" srcOrd="2" destOrd="0" presId="urn:microsoft.com/office/officeart/2005/8/layout/orgChart1"/>
    <dgm:cxn modelId="{7BF925BA-6999-4412-917B-4ED965EA51D5}" type="presParOf" srcId="{4F09B1CD-39F1-4658-90E9-C23DE58980DA}" destId="{6C86FDEC-F9B1-4470-B82A-780A97FFB39C}" srcOrd="2" destOrd="0" presId="urn:microsoft.com/office/officeart/2005/8/layout/orgChart1"/>
    <dgm:cxn modelId="{9E081ADD-1C1E-4102-A000-08EE128BED77}" type="presParOf" srcId="{0443F7AA-EE45-44AD-AAE5-3D849E8D4CA5}" destId="{7B3D9574-F5D7-4548-8AA4-53E579E7375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D32E3-25BD-413B-B830-7572EB0D8059}">
      <dsp:nvSpPr>
        <dsp:cNvPr id="0" name=""/>
        <dsp:cNvSpPr/>
      </dsp:nvSpPr>
      <dsp:spPr>
        <a:xfrm>
          <a:off x="6980876" y="2185495"/>
          <a:ext cx="235799" cy="1839236"/>
        </a:xfrm>
        <a:custGeom>
          <a:avLst/>
          <a:gdLst/>
          <a:ahLst/>
          <a:cxnLst/>
          <a:rect l="0" t="0" r="0" b="0"/>
          <a:pathLst>
            <a:path>
              <a:moveTo>
                <a:pt x="0" y="0"/>
              </a:moveTo>
              <a:lnTo>
                <a:pt x="0" y="1839236"/>
              </a:lnTo>
              <a:lnTo>
                <a:pt x="235799" y="18392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4A3386-B23B-4AE5-B89D-D8AFE9758804}">
      <dsp:nvSpPr>
        <dsp:cNvPr id="0" name=""/>
        <dsp:cNvSpPr/>
      </dsp:nvSpPr>
      <dsp:spPr>
        <a:xfrm>
          <a:off x="6980876" y="2185495"/>
          <a:ext cx="235799" cy="723118"/>
        </a:xfrm>
        <a:custGeom>
          <a:avLst/>
          <a:gdLst/>
          <a:ahLst/>
          <a:cxnLst/>
          <a:rect l="0" t="0" r="0" b="0"/>
          <a:pathLst>
            <a:path>
              <a:moveTo>
                <a:pt x="0" y="0"/>
              </a:moveTo>
              <a:lnTo>
                <a:pt x="0" y="723118"/>
              </a:lnTo>
              <a:lnTo>
                <a:pt x="235799" y="7231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50BD9D-853B-4643-BD61-0B7833C7A471}">
      <dsp:nvSpPr>
        <dsp:cNvPr id="0" name=""/>
        <dsp:cNvSpPr/>
      </dsp:nvSpPr>
      <dsp:spPr>
        <a:xfrm>
          <a:off x="4756500" y="1069377"/>
          <a:ext cx="2853174" cy="330119"/>
        </a:xfrm>
        <a:custGeom>
          <a:avLst/>
          <a:gdLst/>
          <a:ahLst/>
          <a:cxnLst/>
          <a:rect l="0" t="0" r="0" b="0"/>
          <a:pathLst>
            <a:path>
              <a:moveTo>
                <a:pt x="0" y="0"/>
              </a:moveTo>
              <a:lnTo>
                <a:pt x="0" y="165059"/>
              </a:lnTo>
              <a:lnTo>
                <a:pt x="2853174" y="165059"/>
              </a:lnTo>
              <a:lnTo>
                <a:pt x="2853174" y="33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C911BA-0C2E-416C-8ABE-D8035AEFB8A6}">
      <dsp:nvSpPr>
        <dsp:cNvPr id="0" name=""/>
        <dsp:cNvSpPr/>
      </dsp:nvSpPr>
      <dsp:spPr>
        <a:xfrm>
          <a:off x="5078759" y="2185495"/>
          <a:ext cx="235799" cy="2955354"/>
        </a:xfrm>
        <a:custGeom>
          <a:avLst/>
          <a:gdLst/>
          <a:ahLst/>
          <a:cxnLst/>
          <a:rect l="0" t="0" r="0" b="0"/>
          <a:pathLst>
            <a:path>
              <a:moveTo>
                <a:pt x="0" y="0"/>
              </a:moveTo>
              <a:lnTo>
                <a:pt x="0" y="2955354"/>
              </a:lnTo>
              <a:lnTo>
                <a:pt x="235799" y="29553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BEF963-E6C5-4ED7-971B-77FAF51B75AE}">
      <dsp:nvSpPr>
        <dsp:cNvPr id="0" name=""/>
        <dsp:cNvSpPr/>
      </dsp:nvSpPr>
      <dsp:spPr>
        <a:xfrm>
          <a:off x="5078759" y="2185495"/>
          <a:ext cx="235799" cy="1839236"/>
        </a:xfrm>
        <a:custGeom>
          <a:avLst/>
          <a:gdLst/>
          <a:ahLst/>
          <a:cxnLst/>
          <a:rect l="0" t="0" r="0" b="0"/>
          <a:pathLst>
            <a:path>
              <a:moveTo>
                <a:pt x="0" y="0"/>
              </a:moveTo>
              <a:lnTo>
                <a:pt x="0" y="1839236"/>
              </a:lnTo>
              <a:lnTo>
                <a:pt x="235799" y="18392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8DBAED-E5BB-4D5F-971F-814ED982D0B5}">
      <dsp:nvSpPr>
        <dsp:cNvPr id="0" name=""/>
        <dsp:cNvSpPr/>
      </dsp:nvSpPr>
      <dsp:spPr>
        <a:xfrm>
          <a:off x="5078759" y="2185495"/>
          <a:ext cx="235799" cy="723118"/>
        </a:xfrm>
        <a:custGeom>
          <a:avLst/>
          <a:gdLst/>
          <a:ahLst/>
          <a:cxnLst/>
          <a:rect l="0" t="0" r="0" b="0"/>
          <a:pathLst>
            <a:path>
              <a:moveTo>
                <a:pt x="0" y="0"/>
              </a:moveTo>
              <a:lnTo>
                <a:pt x="0" y="723118"/>
              </a:lnTo>
              <a:lnTo>
                <a:pt x="235799" y="7231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FFEB4D-357A-4345-8AFC-084F081F5210}">
      <dsp:nvSpPr>
        <dsp:cNvPr id="0" name=""/>
        <dsp:cNvSpPr/>
      </dsp:nvSpPr>
      <dsp:spPr>
        <a:xfrm>
          <a:off x="4756500" y="1069377"/>
          <a:ext cx="951058" cy="330119"/>
        </a:xfrm>
        <a:custGeom>
          <a:avLst/>
          <a:gdLst/>
          <a:ahLst/>
          <a:cxnLst/>
          <a:rect l="0" t="0" r="0" b="0"/>
          <a:pathLst>
            <a:path>
              <a:moveTo>
                <a:pt x="0" y="0"/>
              </a:moveTo>
              <a:lnTo>
                <a:pt x="0" y="165059"/>
              </a:lnTo>
              <a:lnTo>
                <a:pt x="951058" y="165059"/>
              </a:lnTo>
              <a:lnTo>
                <a:pt x="951058" y="33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97075B-1950-4A4D-81DD-911D79A1BF34}">
      <dsp:nvSpPr>
        <dsp:cNvPr id="0" name=""/>
        <dsp:cNvSpPr/>
      </dsp:nvSpPr>
      <dsp:spPr>
        <a:xfrm>
          <a:off x="3176643" y="2185495"/>
          <a:ext cx="235799" cy="1839236"/>
        </a:xfrm>
        <a:custGeom>
          <a:avLst/>
          <a:gdLst/>
          <a:ahLst/>
          <a:cxnLst/>
          <a:rect l="0" t="0" r="0" b="0"/>
          <a:pathLst>
            <a:path>
              <a:moveTo>
                <a:pt x="0" y="0"/>
              </a:moveTo>
              <a:lnTo>
                <a:pt x="0" y="1839236"/>
              </a:lnTo>
              <a:lnTo>
                <a:pt x="235799" y="18392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36D4BC-C66C-43B1-9DFF-E849DC499969}">
      <dsp:nvSpPr>
        <dsp:cNvPr id="0" name=""/>
        <dsp:cNvSpPr/>
      </dsp:nvSpPr>
      <dsp:spPr>
        <a:xfrm>
          <a:off x="3176643" y="2185495"/>
          <a:ext cx="235799" cy="723118"/>
        </a:xfrm>
        <a:custGeom>
          <a:avLst/>
          <a:gdLst/>
          <a:ahLst/>
          <a:cxnLst/>
          <a:rect l="0" t="0" r="0" b="0"/>
          <a:pathLst>
            <a:path>
              <a:moveTo>
                <a:pt x="0" y="0"/>
              </a:moveTo>
              <a:lnTo>
                <a:pt x="0" y="723118"/>
              </a:lnTo>
              <a:lnTo>
                <a:pt x="235799" y="7231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E15E4C-E6B2-45E2-A9DA-5EF9517A5AAE}">
      <dsp:nvSpPr>
        <dsp:cNvPr id="0" name=""/>
        <dsp:cNvSpPr/>
      </dsp:nvSpPr>
      <dsp:spPr>
        <a:xfrm>
          <a:off x="3805442" y="1069377"/>
          <a:ext cx="951058" cy="330119"/>
        </a:xfrm>
        <a:custGeom>
          <a:avLst/>
          <a:gdLst/>
          <a:ahLst/>
          <a:cxnLst/>
          <a:rect l="0" t="0" r="0" b="0"/>
          <a:pathLst>
            <a:path>
              <a:moveTo>
                <a:pt x="951058" y="0"/>
              </a:moveTo>
              <a:lnTo>
                <a:pt x="951058" y="165059"/>
              </a:lnTo>
              <a:lnTo>
                <a:pt x="0" y="165059"/>
              </a:lnTo>
              <a:lnTo>
                <a:pt x="0" y="33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C3FFD4-3085-4A9B-9005-38E9AE95F85D}">
      <dsp:nvSpPr>
        <dsp:cNvPr id="0" name=""/>
        <dsp:cNvSpPr/>
      </dsp:nvSpPr>
      <dsp:spPr>
        <a:xfrm>
          <a:off x="1274526" y="2185495"/>
          <a:ext cx="235799" cy="2955354"/>
        </a:xfrm>
        <a:custGeom>
          <a:avLst/>
          <a:gdLst/>
          <a:ahLst/>
          <a:cxnLst/>
          <a:rect l="0" t="0" r="0" b="0"/>
          <a:pathLst>
            <a:path>
              <a:moveTo>
                <a:pt x="0" y="0"/>
              </a:moveTo>
              <a:lnTo>
                <a:pt x="0" y="2955354"/>
              </a:lnTo>
              <a:lnTo>
                <a:pt x="235799" y="29553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1D7023-5856-4E12-9028-87AC955C5806}">
      <dsp:nvSpPr>
        <dsp:cNvPr id="0" name=""/>
        <dsp:cNvSpPr/>
      </dsp:nvSpPr>
      <dsp:spPr>
        <a:xfrm>
          <a:off x="1274526" y="2185495"/>
          <a:ext cx="235799" cy="1839236"/>
        </a:xfrm>
        <a:custGeom>
          <a:avLst/>
          <a:gdLst/>
          <a:ahLst/>
          <a:cxnLst/>
          <a:rect l="0" t="0" r="0" b="0"/>
          <a:pathLst>
            <a:path>
              <a:moveTo>
                <a:pt x="0" y="0"/>
              </a:moveTo>
              <a:lnTo>
                <a:pt x="0" y="1839236"/>
              </a:lnTo>
              <a:lnTo>
                <a:pt x="235799" y="18392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DBFE4E-869B-493F-9C83-9C968B16CEC5}">
      <dsp:nvSpPr>
        <dsp:cNvPr id="0" name=""/>
        <dsp:cNvSpPr/>
      </dsp:nvSpPr>
      <dsp:spPr>
        <a:xfrm>
          <a:off x="1274526" y="2185495"/>
          <a:ext cx="235799" cy="723118"/>
        </a:xfrm>
        <a:custGeom>
          <a:avLst/>
          <a:gdLst/>
          <a:ahLst/>
          <a:cxnLst/>
          <a:rect l="0" t="0" r="0" b="0"/>
          <a:pathLst>
            <a:path>
              <a:moveTo>
                <a:pt x="0" y="0"/>
              </a:moveTo>
              <a:lnTo>
                <a:pt x="0" y="723118"/>
              </a:lnTo>
              <a:lnTo>
                <a:pt x="235799" y="7231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454EB0-4D7C-4630-B4EC-4B126FEC9F0E}">
      <dsp:nvSpPr>
        <dsp:cNvPr id="0" name=""/>
        <dsp:cNvSpPr/>
      </dsp:nvSpPr>
      <dsp:spPr>
        <a:xfrm>
          <a:off x="1903325" y="1069377"/>
          <a:ext cx="2853174" cy="330119"/>
        </a:xfrm>
        <a:custGeom>
          <a:avLst/>
          <a:gdLst/>
          <a:ahLst/>
          <a:cxnLst/>
          <a:rect l="0" t="0" r="0" b="0"/>
          <a:pathLst>
            <a:path>
              <a:moveTo>
                <a:pt x="2853174" y="0"/>
              </a:moveTo>
              <a:lnTo>
                <a:pt x="2853174" y="165059"/>
              </a:lnTo>
              <a:lnTo>
                <a:pt x="0" y="165059"/>
              </a:lnTo>
              <a:lnTo>
                <a:pt x="0" y="3301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A059D8-B03E-432E-81BF-4FBC16151AEF}">
      <dsp:nvSpPr>
        <dsp:cNvPr id="0" name=""/>
        <dsp:cNvSpPr/>
      </dsp:nvSpPr>
      <dsp:spPr>
        <a:xfrm>
          <a:off x="3590424" y="175"/>
          <a:ext cx="2332151" cy="1069201"/>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1">
                  <a:lumMod val="75000"/>
                </a:schemeClr>
              </a:solidFill>
            </a:rPr>
            <a:t>AFP Foundation for Philanthropy</a:t>
          </a:r>
        </a:p>
      </dsp:txBody>
      <dsp:txXfrm>
        <a:off x="3590424" y="175"/>
        <a:ext cx="2332151" cy="1069201"/>
      </dsp:txXfrm>
    </dsp:sp>
    <dsp:sp modelId="{0FA0CCB6-C8C4-4FF5-8A73-74841209402F}">
      <dsp:nvSpPr>
        <dsp:cNvPr id="0" name=""/>
        <dsp:cNvSpPr/>
      </dsp:nvSpPr>
      <dsp:spPr>
        <a:xfrm>
          <a:off x="1117327" y="1399496"/>
          <a:ext cx="1571997" cy="78599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Leadership Development</a:t>
          </a:r>
        </a:p>
      </dsp:txBody>
      <dsp:txXfrm>
        <a:off x="1117327" y="1399496"/>
        <a:ext cx="1571997" cy="785998"/>
      </dsp:txXfrm>
    </dsp:sp>
    <dsp:sp modelId="{83EF2663-AF30-428F-A5A3-0A506D9B553F}">
      <dsp:nvSpPr>
        <dsp:cNvPr id="0" name=""/>
        <dsp:cNvSpPr/>
      </dsp:nvSpPr>
      <dsp:spPr>
        <a:xfrm>
          <a:off x="1510326" y="2515614"/>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Scholarship</a:t>
          </a:r>
        </a:p>
      </dsp:txBody>
      <dsp:txXfrm>
        <a:off x="1510326" y="2515614"/>
        <a:ext cx="1571997" cy="785998"/>
      </dsp:txXfrm>
    </dsp:sp>
    <dsp:sp modelId="{DC90E609-5D02-4306-91CD-C715150C7CB5}">
      <dsp:nvSpPr>
        <dsp:cNvPr id="0" name=""/>
        <dsp:cNvSpPr/>
      </dsp:nvSpPr>
      <dsp:spPr>
        <a:xfrm>
          <a:off x="1510326" y="3631732"/>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AFP Catalyst</a:t>
          </a:r>
        </a:p>
      </dsp:txBody>
      <dsp:txXfrm>
        <a:off x="1510326" y="3631732"/>
        <a:ext cx="1571997" cy="785998"/>
      </dsp:txXfrm>
    </dsp:sp>
    <dsp:sp modelId="{DD442BDD-4DB1-48B2-9732-30A095EE4DCE}">
      <dsp:nvSpPr>
        <dsp:cNvPr id="0" name=""/>
        <dsp:cNvSpPr/>
      </dsp:nvSpPr>
      <dsp:spPr>
        <a:xfrm>
          <a:off x="1510326" y="4747850"/>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LEAD</a:t>
          </a:r>
        </a:p>
      </dsp:txBody>
      <dsp:txXfrm>
        <a:off x="1510326" y="4747850"/>
        <a:ext cx="1571997" cy="785998"/>
      </dsp:txXfrm>
    </dsp:sp>
    <dsp:sp modelId="{AF3108FC-F547-43B8-833C-718AD49FA3A2}">
      <dsp:nvSpPr>
        <dsp:cNvPr id="0" name=""/>
        <dsp:cNvSpPr/>
      </dsp:nvSpPr>
      <dsp:spPr>
        <a:xfrm>
          <a:off x="3019443" y="1399496"/>
          <a:ext cx="1571997" cy="78599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IDEA</a:t>
          </a:r>
        </a:p>
      </dsp:txBody>
      <dsp:txXfrm>
        <a:off x="3019443" y="1399496"/>
        <a:ext cx="1571997" cy="785998"/>
      </dsp:txXfrm>
    </dsp:sp>
    <dsp:sp modelId="{296D3F78-ABA9-4F96-AEC1-D55CF163149C}">
      <dsp:nvSpPr>
        <dsp:cNvPr id="0" name=""/>
        <dsp:cNvSpPr/>
      </dsp:nvSpPr>
      <dsp:spPr>
        <a:xfrm>
          <a:off x="3412442" y="2515614"/>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Diversity Scholarships</a:t>
          </a:r>
        </a:p>
      </dsp:txBody>
      <dsp:txXfrm>
        <a:off x="3412442" y="2515614"/>
        <a:ext cx="1571997" cy="785998"/>
      </dsp:txXfrm>
    </dsp:sp>
    <dsp:sp modelId="{FB925ABC-4C34-4BD7-9B4C-2639F1B2E075}">
      <dsp:nvSpPr>
        <dsp:cNvPr id="0" name=""/>
        <dsp:cNvSpPr/>
      </dsp:nvSpPr>
      <dsp:spPr>
        <a:xfrm>
          <a:off x="3412442" y="3631732"/>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Mentoring Programs</a:t>
          </a:r>
        </a:p>
      </dsp:txBody>
      <dsp:txXfrm>
        <a:off x="3412442" y="3631732"/>
        <a:ext cx="1571997" cy="785998"/>
      </dsp:txXfrm>
    </dsp:sp>
    <dsp:sp modelId="{5F1C741A-5926-485E-A4E2-BFCB38E556D8}">
      <dsp:nvSpPr>
        <dsp:cNvPr id="0" name=""/>
        <dsp:cNvSpPr/>
      </dsp:nvSpPr>
      <dsp:spPr>
        <a:xfrm>
          <a:off x="4921560" y="1399496"/>
          <a:ext cx="1571997" cy="78599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Research</a:t>
          </a:r>
        </a:p>
      </dsp:txBody>
      <dsp:txXfrm>
        <a:off x="4921560" y="1399496"/>
        <a:ext cx="1571997" cy="785998"/>
      </dsp:txXfrm>
    </dsp:sp>
    <dsp:sp modelId="{61877C4C-F092-4FDC-B8BC-690794AD3F69}">
      <dsp:nvSpPr>
        <dsp:cNvPr id="0" name=""/>
        <dsp:cNvSpPr/>
      </dsp:nvSpPr>
      <dsp:spPr>
        <a:xfrm>
          <a:off x="5314559" y="2515614"/>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Fundraising Effectiveness Project</a:t>
          </a:r>
        </a:p>
      </dsp:txBody>
      <dsp:txXfrm>
        <a:off x="5314559" y="2515614"/>
        <a:ext cx="1571997" cy="785998"/>
      </dsp:txXfrm>
    </dsp:sp>
    <dsp:sp modelId="{20ECD35E-5A5E-4105-8CCE-16441BE61B9C}">
      <dsp:nvSpPr>
        <dsp:cNvPr id="0" name=""/>
        <dsp:cNvSpPr/>
      </dsp:nvSpPr>
      <dsp:spPr>
        <a:xfrm>
          <a:off x="5314559" y="3631732"/>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Research</a:t>
          </a:r>
          <a:r>
            <a:rPr lang="en-US" sz="1800" kern="1200" dirty="0">
              <a:solidFill>
                <a:schemeClr val="bg1"/>
              </a:solidFill>
            </a:rPr>
            <a:t> </a:t>
          </a:r>
          <a:r>
            <a:rPr lang="en-US" sz="1800" b="1" kern="1200" dirty="0">
              <a:solidFill>
                <a:schemeClr val="bg1"/>
              </a:solidFill>
            </a:rPr>
            <a:t>Grants &amp; Prizes</a:t>
          </a:r>
        </a:p>
      </dsp:txBody>
      <dsp:txXfrm>
        <a:off x="5314559" y="3631732"/>
        <a:ext cx="1571997" cy="785998"/>
      </dsp:txXfrm>
    </dsp:sp>
    <dsp:sp modelId="{1785B0C5-EB8A-48CA-A036-C07DF22E3FA2}">
      <dsp:nvSpPr>
        <dsp:cNvPr id="0" name=""/>
        <dsp:cNvSpPr/>
      </dsp:nvSpPr>
      <dsp:spPr>
        <a:xfrm>
          <a:off x="5314559" y="4747850"/>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The next big issue</a:t>
          </a:r>
        </a:p>
      </dsp:txBody>
      <dsp:txXfrm>
        <a:off x="5314559" y="4747850"/>
        <a:ext cx="1571997" cy="785998"/>
      </dsp:txXfrm>
    </dsp:sp>
    <dsp:sp modelId="{E3C592A8-F2D3-46C6-9954-D5A3A5D0C87E}">
      <dsp:nvSpPr>
        <dsp:cNvPr id="0" name=""/>
        <dsp:cNvSpPr/>
      </dsp:nvSpPr>
      <dsp:spPr>
        <a:xfrm>
          <a:off x="6823676" y="1399496"/>
          <a:ext cx="1571997" cy="785998"/>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Ethics</a:t>
          </a:r>
        </a:p>
      </dsp:txBody>
      <dsp:txXfrm>
        <a:off x="6823676" y="1399496"/>
        <a:ext cx="1571997" cy="785998"/>
      </dsp:txXfrm>
    </dsp:sp>
    <dsp:sp modelId="{261E4798-F7CC-40B9-8791-DE576329135A}">
      <dsp:nvSpPr>
        <dsp:cNvPr id="0" name=""/>
        <dsp:cNvSpPr/>
      </dsp:nvSpPr>
      <dsp:spPr>
        <a:xfrm>
          <a:off x="7216675" y="2515614"/>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Ethics Month</a:t>
          </a:r>
        </a:p>
      </dsp:txBody>
      <dsp:txXfrm>
        <a:off x="7216675" y="2515614"/>
        <a:ext cx="1571997" cy="785998"/>
      </dsp:txXfrm>
    </dsp:sp>
    <dsp:sp modelId="{0FAC0B8B-E370-4D15-B098-0BCC331C1DE0}">
      <dsp:nvSpPr>
        <dsp:cNvPr id="0" name=""/>
        <dsp:cNvSpPr/>
      </dsp:nvSpPr>
      <dsp:spPr>
        <a:xfrm>
          <a:off x="7216675" y="3631732"/>
          <a:ext cx="1571997" cy="785998"/>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Trust and Generosity </a:t>
          </a:r>
        </a:p>
      </dsp:txBody>
      <dsp:txXfrm>
        <a:off x="7216675" y="3631732"/>
        <a:ext cx="1571997" cy="7859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C5B64D46-3BD5-4085-9CCD-FB5CDBEB8425}" type="datetimeFigureOut">
              <a:rPr lang="en-US" smtClean="0"/>
              <a:t>3/2/2026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91EE7E-4FC6-4373-BF83-623A8D5AE159}" type="slidenum">
              <a:rPr lang="en-US" smtClean="0"/>
              <a:t>‹#›</a:t>
            </a:fld>
            <a:endParaRPr lang="en-US"/>
          </a:p>
        </p:txBody>
      </p:sp>
    </p:spTree>
    <p:extLst>
      <p:ext uri="{BB962C8B-B14F-4D97-AF65-F5344CB8AC3E}">
        <p14:creationId xmlns:p14="http://schemas.microsoft.com/office/powerpoint/2010/main" val="48126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Gretchen:</a:t>
            </a:r>
          </a:p>
          <a:p>
            <a:endParaRPr lang="en-US" dirty="0"/>
          </a:p>
          <a:p>
            <a:r>
              <a:rPr lang="en-US" dirty="0"/>
              <a:t>Hello!</a:t>
            </a:r>
          </a:p>
          <a:p>
            <a:endParaRPr lang="en-US" dirty="0"/>
          </a:p>
          <a:p>
            <a:r>
              <a:rPr lang="en-US" dirty="0"/>
              <a:t>Welcome to the AFP Foundation for Philanthropy BE the CAUSE Webinar for 2026, welcoming our new foundation development chairs!</a:t>
            </a:r>
          </a:p>
        </p:txBody>
      </p:sp>
      <p:sp>
        <p:nvSpPr>
          <p:cNvPr id="4" name="Slide Number Placeholder 3"/>
          <p:cNvSpPr>
            <a:spLocks noGrp="1"/>
          </p:cNvSpPr>
          <p:nvPr>
            <p:ph type="sldNum" sz="quarter" idx="5"/>
          </p:nvPr>
        </p:nvSpPr>
        <p:spPr/>
        <p:txBody>
          <a:bodyPr/>
          <a:lstStyle/>
          <a:p>
            <a:fld id="{8491EE7E-4FC6-4373-BF83-623A8D5AE159}" type="slidenum">
              <a:rPr lang="en-US" smtClean="0"/>
              <a:t>1</a:t>
            </a:fld>
            <a:endParaRPr lang="en-US"/>
          </a:p>
        </p:txBody>
      </p:sp>
    </p:spTree>
    <p:extLst>
      <p:ext uri="{BB962C8B-B14F-4D97-AF65-F5344CB8AC3E}">
        <p14:creationId xmlns:p14="http://schemas.microsoft.com/office/powerpoint/2010/main" val="2093245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Ann</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because of the fundraising that happens at the chapter level that we are able to achieve this level of fundraising.  Therefore we feel that it is important to us to reward all of your hard work, so as I mentioned previously we ensure that a portion of BTC funds raised go directly back to your chapters to provide local impact through our incentive grant back program. </a:t>
            </a:r>
            <a:r>
              <a:rPr lang="en-US" b="0" dirty="0"/>
              <a:t>You can see here how chapters utilized the funds granted back last year.  </a:t>
            </a:r>
          </a:p>
          <a:p>
            <a:endParaRPr lang="en-US" b="0" dirty="0"/>
          </a:p>
          <a:p>
            <a:r>
              <a:rPr lang="en-US" b="0" dirty="0"/>
              <a:t>Further along in our orientation we will explain how your chapter can receive your grant back in 2026 for your 2025 efforts.</a:t>
            </a:r>
          </a:p>
        </p:txBody>
      </p:sp>
      <p:sp>
        <p:nvSpPr>
          <p:cNvPr id="4" name="Slide Number Placeholder 3"/>
          <p:cNvSpPr>
            <a:spLocks noGrp="1"/>
          </p:cNvSpPr>
          <p:nvPr>
            <p:ph type="sldNum" sz="quarter" idx="5"/>
          </p:nvPr>
        </p:nvSpPr>
        <p:spPr/>
        <p:txBody>
          <a:bodyPr/>
          <a:lstStyle/>
          <a:p>
            <a:fld id="{B451096A-75D1-4108-BFCF-E4025A1914DC}" type="slidenum">
              <a:rPr lang="en-US" smtClean="0"/>
              <a:t>10</a:t>
            </a:fld>
            <a:endParaRPr lang="en-US"/>
          </a:p>
        </p:txBody>
      </p:sp>
    </p:spTree>
    <p:extLst>
      <p:ext uri="{BB962C8B-B14F-4D97-AF65-F5344CB8AC3E}">
        <p14:creationId xmlns:p14="http://schemas.microsoft.com/office/powerpoint/2010/main" val="2125796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a:p>
            <a:endParaRPr lang="en-US" dirty="0"/>
          </a:p>
          <a:p>
            <a:r>
              <a:rPr lang="en-US" dirty="0"/>
              <a:t>I know that it is very important that you have a case for support as you ask your chapter members to consider</a:t>
            </a:r>
            <a:r>
              <a:rPr lang="en-US" baseline="0" dirty="0"/>
              <a:t> giving to the AFP Foundation. So just as a reminder, gifts made to BTC go to support the key initiatives of the Foundation  – all of which help fundraisers to grow in their professions and expertise, increase impact in the organizations and communities they serve, and strengthen </a:t>
            </a:r>
            <a:r>
              <a:rPr lang="en-US" baseline="0"/>
              <a:t>our sector. </a:t>
            </a:r>
            <a:endParaRPr lang="en-US" baseline="0" dirty="0"/>
          </a:p>
          <a:p>
            <a:endParaRPr lang="en-US" baseline="0" dirty="0"/>
          </a:p>
          <a:p>
            <a:pPr marL="232943" indent="-232943">
              <a:buAutoNum type="arabicPeriod"/>
            </a:pPr>
            <a:endParaRPr lang="en-US" dirty="0"/>
          </a:p>
        </p:txBody>
      </p:sp>
      <p:sp>
        <p:nvSpPr>
          <p:cNvPr id="4" name="Slide Number Placeholder 3"/>
          <p:cNvSpPr>
            <a:spLocks noGrp="1"/>
          </p:cNvSpPr>
          <p:nvPr>
            <p:ph type="sldNum" sz="quarter" idx="5"/>
          </p:nvPr>
        </p:nvSpPr>
        <p:spPr/>
        <p:txBody>
          <a:bodyPr/>
          <a:lstStyle/>
          <a:p>
            <a:fld id="{F89A5E2E-3C55-484F-9AE7-35D11E002F7B}" type="slidenum">
              <a:rPr lang="en-US" smtClean="0"/>
              <a:t>11</a:t>
            </a:fld>
            <a:endParaRPr lang="en-US"/>
          </a:p>
        </p:txBody>
      </p:sp>
    </p:spTree>
    <p:extLst>
      <p:ext uri="{BB962C8B-B14F-4D97-AF65-F5344CB8AC3E}">
        <p14:creationId xmlns:p14="http://schemas.microsoft.com/office/powerpoint/2010/main" val="202062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Ayat:</a:t>
            </a:r>
          </a:p>
          <a:p>
            <a:pPr defTabSz="931774">
              <a:defRPr/>
            </a:pPr>
            <a:endParaRPr lang="en-US" dirty="0"/>
          </a:p>
          <a:p>
            <a:r>
              <a:rPr lang="en-US" dirty="0"/>
              <a:t>All chapter leaders should have received an email from me in early February with your chapters new 2026 proposed low and high goals, a copy of your chapters 2025 chapter tally report, and a 2025 Grant Back form. </a:t>
            </a:r>
          </a:p>
          <a:p>
            <a:endParaRPr lang="en-US" dirty="0"/>
          </a:p>
          <a:p>
            <a:r>
              <a:rPr lang="en-US" dirty="0"/>
              <a:t>The Grant Back program is a grant that is given back to the chapters based on their low and high goal as well as 100% Board participation of the prior year. Every participating chapter receives either 15, 25, or 35% back of the BE the CAUSE dollars raised in the previous year.  </a:t>
            </a:r>
          </a:p>
          <a:p>
            <a:endParaRPr lang="en-US" dirty="0"/>
          </a:p>
          <a:p>
            <a:r>
              <a:rPr lang="en-US" dirty="0"/>
              <a:t>This grant is to be used to fund chapter activities like Education, scholarship, National Philanthropy Day activities, Youth in Philanthropy programs, Diversity programs, Mentoring programs, or any activities that will advance ethical and effective fundraising</a:t>
            </a:r>
          </a:p>
          <a:p>
            <a:endParaRPr lang="en-US" dirty="0"/>
          </a:p>
          <a:p>
            <a:r>
              <a:rPr lang="en-US" dirty="0"/>
              <a:t>And here you can see all the criteria that must be met in order to receive each percentage back </a:t>
            </a:r>
          </a:p>
          <a:p>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12</a:t>
            </a:fld>
            <a:endParaRPr lang="en-US"/>
          </a:p>
        </p:txBody>
      </p:sp>
    </p:spTree>
    <p:extLst>
      <p:ext uri="{BB962C8B-B14F-4D97-AF65-F5344CB8AC3E}">
        <p14:creationId xmlns:p14="http://schemas.microsoft.com/office/powerpoint/2010/main" val="223873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Ayat- The Foundation Development Chair (FDC) acts as a liaison between the chapter and the AFP Foundation for Philanthropy. This position is also known as the BE the CAUSE Chair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FDC's main responsibilities are to educate, cultivate, solicit, and steward individual donors for the foundations annual campaign, specifically the BE the CAUSE Campaign.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tasks include recruiting committee members, recognizing donors, communicating the campaign’s value, educating chapter leaders, and coordinating the campaign's efforts.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FDC also motivates members to support the campaign, monitors progress, resolves donor discrepancies, and reports regularly to chapter leaders.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Additionally, the FDC is encouraged to make a personal donation, share chapter stories that reflect its mission, and maintain active engagement with AFP Foundation staff. The role also involves sharing fundraising strategies, contributing messaging for the campaign, and ensuring a smooth transition by passing on records to the successor.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If you would like to read through The FDC description, it can be found on the BTC toolkit.</a:t>
            </a:r>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13</a:t>
            </a:fld>
            <a:endParaRPr lang="en-US"/>
          </a:p>
        </p:txBody>
      </p:sp>
    </p:spTree>
    <p:extLst>
      <p:ext uri="{BB962C8B-B14F-4D97-AF65-F5344CB8AC3E}">
        <p14:creationId xmlns:p14="http://schemas.microsoft.com/office/powerpoint/2010/main" val="1343382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t>Ayat:</a:t>
            </a:r>
          </a:p>
          <a:p>
            <a:pPr defTabSz="931774">
              <a:defRPr/>
            </a:pPr>
            <a:endParaRPr lang="en-US" sz="1100" dirty="0"/>
          </a:p>
          <a:p>
            <a:pPr defTabSz="931774">
              <a:defRPr/>
            </a:pPr>
            <a:r>
              <a:rPr lang="en-US" sz="1100" dirty="0"/>
              <a:t>Everything you need to have a successful 2026 BTC campaign year can be found on the BTC tool kit. (Click)</a:t>
            </a:r>
          </a:p>
          <a:p>
            <a:pPr defTabSz="931774">
              <a:defRPr/>
            </a:pPr>
            <a:endParaRPr lang="en-US" sz="1100" dirty="0"/>
          </a:p>
          <a:p>
            <a:pPr defTabSz="931774">
              <a:defRPr/>
            </a:pPr>
            <a:r>
              <a:rPr lang="en-US" sz="1100" dirty="0"/>
              <a:t>Here you will find information on the foundation like our impact statement, the Foundation Development Chair Job Description, our code of ethics, donor bill of rights, and FAQ. </a:t>
            </a:r>
          </a:p>
          <a:p>
            <a:pPr defTabSz="931774">
              <a:defRPr/>
            </a:pPr>
            <a:endParaRPr lang="en-US" sz="1100" dirty="0"/>
          </a:p>
          <a:p>
            <a:pPr defTabSz="931774">
              <a:defRPr/>
            </a:pPr>
            <a:r>
              <a:rPr lang="en-US" sz="1100" dirty="0"/>
              <a:t>You will also find all gift/pledge forms like the chapter IMPACT form, the BTC form, and the 100% Board participation form.</a:t>
            </a:r>
          </a:p>
          <a:p>
            <a:pPr defTabSz="931774">
              <a:defRPr/>
            </a:pPr>
            <a:endParaRPr lang="en-US" sz="1100" dirty="0"/>
          </a:p>
          <a:p>
            <a:pPr defTabSz="931774">
              <a:defRPr/>
            </a:pPr>
            <a:r>
              <a:rPr lang="en-US" sz="1100" dirty="0"/>
              <a:t>Under the BE the CAUSE Campaign Materials title you will see the Foundations important dates and deadlines, our giving levels, as well as the Donor Pin Order form which the Foundation provides for free to the chapters.</a:t>
            </a:r>
          </a:p>
          <a:p>
            <a:pPr defTabSz="931774">
              <a:defRPr/>
            </a:pPr>
            <a:endParaRPr lang="en-US" sz="1100" dirty="0"/>
          </a:p>
          <a:p>
            <a:pPr defTabSz="931774">
              <a:defRPr/>
            </a:pPr>
            <a:r>
              <a:rPr lang="en-US" sz="1100" dirty="0"/>
              <a:t>And all the way at the bottom your chapter can now make a 2026 </a:t>
            </a:r>
            <a:r>
              <a:rPr lang="en-US" sz="1100" b="1" dirty="0"/>
              <a:t>unrestricted </a:t>
            </a:r>
            <a:r>
              <a:rPr lang="en-US" sz="1100" b="0" dirty="0"/>
              <a:t>chapter IMPACT gift. There is no need to log in! Click link</a:t>
            </a:r>
          </a:p>
          <a:p>
            <a:pPr defTabSz="931774">
              <a:defRPr/>
            </a:pPr>
            <a:endParaRPr lang="en-US" sz="1100" dirty="0"/>
          </a:p>
          <a:p>
            <a:pPr defTabSz="931774">
              <a:defRPr/>
            </a:pPr>
            <a:r>
              <a:rPr lang="en-US" sz="1100" dirty="0"/>
              <a:t>The Toolkit has a wealth of information for everything you need to know so I highly recommend bookmarking this site.</a:t>
            </a:r>
          </a:p>
          <a:p>
            <a:pPr defTabSz="931774">
              <a:defRPr/>
            </a:pPr>
            <a:endParaRPr lang="en-US" sz="1100" dirty="0"/>
          </a:p>
        </p:txBody>
      </p:sp>
      <p:sp>
        <p:nvSpPr>
          <p:cNvPr id="4" name="Slide Number Placeholder 3"/>
          <p:cNvSpPr>
            <a:spLocks noGrp="1"/>
          </p:cNvSpPr>
          <p:nvPr>
            <p:ph type="sldNum" sz="quarter" idx="5"/>
          </p:nvPr>
        </p:nvSpPr>
        <p:spPr/>
        <p:txBody>
          <a:bodyPr/>
          <a:lstStyle/>
          <a:p>
            <a:fld id="{8491EE7E-4FC6-4373-BF83-623A8D5AE159}" type="slidenum">
              <a:rPr lang="en-US" smtClean="0"/>
              <a:t>14</a:t>
            </a:fld>
            <a:endParaRPr lang="en-US"/>
          </a:p>
        </p:txBody>
      </p:sp>
    </p:spTree>
    <p:extLst>
      <p:ext uri="{BB962C8B-B14F-4D97-AF65-F5344CB8AC3E}">
        <p14:creationId xmlns:p14="http://schemas.microsoft.com/office/powerpoint/2010/main" val="1349085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Ayat</a:t>
            </a:r>
          </a:p>
          <a:p>
            <a:endParaRPr lang="en-US" dirty="0"/>
          </a:p>
          <a:p>
            <a:r>
              <a:rPr lang="en-US" dirty="0"/>
              <a:t>We have multiple ways anyone can make a gift online without having to log in!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Engage by Cell has extended their in-kind gift so we will continue to have the text option. We were able to work with give by cell to add a chapter designation field to assure that every gift will be credited</a:t>
            </a:r>
          </a:p>
          <a:p>
            <a:endParaRPr lang="en-US" dirty="0"/>
          </a:p>
          <a:p>
            <a:r>
              <a:rPr lang="en-US" dirty="0"/>
              <a:t>Chapter leaders should now have access to the tally report If you are having any issues viewing the tally report please contact me directly. </a:t>
            </a:r>
          </a:p>
          <a:p>
            <a:endParaRPr lang="en-US" dirty="0"/>
          </a:p>
          <a:p>
            <a:r>
              <a:rPr lang="en-US" dirty="0"/>
              <a:t>If a new gift comes in it will take a few hours to refresh the report</a:t>
            </a:r>
          </a:p>
          <a:p>
            <a:endParaRPr lang="en-US" dirty="0"/>
          </a:p>
          <a:p>
            <a:r>
              <a:rPr lang="en-US" dirty="0"/>
              <a:t>Ann and I are here to help any way possible. We want to see your chapter succeed!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15</a:t>
            </a:fld>
            <a:endParaRPr lang="en-US"/>
          </a:p>
        </p:txBody>
      </p:sp>
    </p:spTree>
    <p:extLst>
      <p:ext uri="{BB962C8B-B14F-4D97-AF65-F5344CB8AC3E}">
        <p14:creationId xmlns:p14="http://schemas.microsoft.com/office/powerpoint/2010/main" val="483395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just a recap on how to pull your chapter reports.</a:t>
            </a:r>
          </a:p>
          <a:p>
            <a:endParaRPr lang="en-US" dirty="0"/>
          </a:p>
          <a:p>
            <a:r>
              <a:rPr lang="en-US" dirty="0"/>
              <a:t>Filer by Date</a:t>
            </a:r>
          </a:p>
        </p:txBody>
      </p:sp>
      <p:sp>
        <p:nvSpPr>
          <p:cNvPr id="4" name="Slide Number Placeholder 3"/>
          <p:cNvSpPr>
            <a:spLocks noGrp="1"/>
          </p:cNvSpPr>
          <p:nvPr>
            <p:ph type="sldNum" sz="quarter" idx="5"/>
          </p:nvPr>
        </p:nvSpPr>
        <p:spPr/>
        <p:txBody>
          <a:bodyPr/>
          <a:lstStyle/>
          <a:p>
            <a:fld id="{8491EE7E-4FC6-4373-BF83-623A8D5AE159}" type="slidenum">
              <a:rPr lang="en-US" smtClean="0"/>
              <a:t>16</a:t>
            </a:fld>
            <a:endParaRPr lang="en-US"/>
          </a:p>
        </p:txBody>
      </p:sp>
    </p:spTree>
    <p:extLst>
      <p:ext uri="{BB962C8B-B14F-4D97-AF65-F5344CB8AC3E}">
        <p14:creationId xmlns:p14="http://schemas.microsoft.com/office/powerpoint/2010/main" val="643195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and admin or FDC for multiple chapters you can select each chapter</a:t>
            </a:r>
          </a:p>
        </p:txBody>
      </p:sp>
      <p:sp>
        <p:nvSpPr>
          <p:cNvPr id="4" name="Slide Number Placeholder 3"/>
          <p:cNvSpPr>
            <a:spLocks noGrp="1"/>
          </p:cNvSpPr>
          <p:nvPr>
            <p:ph type="sldNum" sz="quarter" idx="5"/>
          </p:nvPr>
        </p:nvSpPr>
        <p:spPr/>
        <p:txBody>
          <a:bodyPr/>
          <a:lstStyle/>
          <a:p>
            <a:fld id="{8491EE7E-4FC6-4373-BF83-623A8D5AE159}" type="slidenum">
              <a:rPr lang="en-US" smtClean="0"/>
              <a:t>17</a:t>
            </a:fld>
            <a:endParaRPr lang="en-US"/>
          </a:p>
        </p:txBody>
      </p:sp>
    </p:spTree>
    <p:extLst>
      <p:ext uri="{BB962C8B-B14F-4D97-AF65-F5344CB8AC3E}">
        <p14:creationId xmlns:p14="http://schemas.microsoft.com/office/powerpoint/2010/main" val="1127796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 and high goal (explain the low and high goals and how we come up with the goals and that we are happy to work with the chapter please contact me)</a:t>
            </a:r>
          </a:p>
          <a:p>
            <a:r>
              <a:rPr lang="en-US" dirty="0"/>
              <a:t>Donor ID</a:t>
            </a:r>
          </a:p>
          <a:p>
            <a:r>
              <a:rPr lang="en-US" dirty="0"/>
              <a:t>Name</a:t>
            </a:r>
          </a:p>
          <a:p>
            <a:r>
              <a:rPr lang="en-US" dirty="0"/>
              <a:t>Transaction date of last pledge or gift</a:t>
            </a:r>
          </a:p>
          <a:p>
            <a:r>
              <a:rPr lang="en-US" dirty="0"/>
              <a:t>Amounts</a:t>
            </a:r>
          </a:p>
          <a:p>
            <a:r>
              <a:rPr lang="en-US" dirty="0"/>
              <a:t>Alpha</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18</a:t>
            </a:fld>
            <a:endParaRPr lang="en-US"/>
          </a:p>
        </p:txBody>
      </p:sp>
    </p:spTree>
    <p:extLst>
      <p:ext uri="{BB962C8B-B14F-4D97-AF65-F5344CB8AC3E}">
        <p14:creationId xmlns:p14="http://schemas.microsoft.com/office/powerpoint/2010/main" val="2319850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Export files</a:t>
            </a:r>
          </a:p>
          <a:p>
            <a:endParaRPr lang="en-US" dirty="0"/>
          </a:p>
          <a:p>
            <a:r>
              <a:rPr lang="en-US" dirty="0"/>
              <a:t>Instructions are on the BTC toolkit and if you are having issues, please don’t hesitate to reach out to me. </a:t>
            </a:r>
          </a:p>
        </p:txBody>
      </p:sp>
      <p:sp>
        <p:nvSpPr>
          <p:cNvPr id="4" name="Slide Number Placeholder 3"/>
          <p:cNvSpPr>
            <a:spLocks noGrp="1"/>
          </p:cNvSpPr>
          <p:nvPr>
            <p:ph type="sldNum" sz="quarter" idx="5"/>
          </p:nvPr>
        </p:nvSpPr>
        <p:spPr/>
        <p:txBody>
          <a:bodyPr/>
          <a:lstStyle/>
          <a:p>
            <a:fld id="{8491EE7E-4FC6-4373-BF83-623A8D5AE159}" type="slidenum">
              <a:rPr lang="en-US" smtClean="0"/>
              <a:t>19</a:t>
            </a:fld>
            <a:endParaRPr lang="en-US"/>
          </a:p>
        </p:txBody>
      </p:sp>
    </p:spTree>
    <p:extLst>
      <p:ext uri="{BB962C8B-B14F-4D97-AF65-F5344CB8AC3E}">
        <p14:creationId xmlns:p14="http://schemas.microsoft.com/office/powerpoint/2010/main" val="127621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Gretchen</a:t>
            </a:r>
          </a:p>
          <a:p>
            <a:endParaRPr lang="en-US" dirty="0"/>
          </a:p>
          <a:p>
            <a:r>
              <a:rPr lang="en-US" dirty="0"/>
              <a:t>Read introductions and names </a:t>
            </a:r>
          </a:p>
          <a:p>
            <a:endParaRPr lang="en-US" dirty="0"/>
          </a:p>
          <a:p>
            <a:r>
              <a:rPr lang="en-US" dirty="0"/>
              <a:t>Both Ann and Ayat are available at any time to assist you and your chapter.</a:t>
            </a:r>
          </a:p>
          <a:p>
            <a:endParaRPr lang="en-US" dirty="0"/>
          </a:p>
          <a:p>
            <a:r>
              <a:rPr lang="en-US" dirty="0"/>
              <a:t>But just so you know specific roles.  Ayat is the staff person responsible for the BE the CAUSE Campaign so she should be your first point of contact and who you will hear from the most.</a:t>
            </a:r>
          </a:p>
          <a:p>
            <a:endParaRPr lang="en-US" dirty="0"/>
          </a:p>
          <a:p>
            <a:r>
              <a:rPr lang="en-US" dirty="0"/>
              <a:t>Ann has the overall responsibility for the Foundation including our board governance and major gifts initiatives.  But I am also always available to answer any questions that you may have.</a:t>
            </a:r>
          </a:p>
        </p:txBody>
      </p:sp>
      <p:sp>
        <p:nvSpPr>
          <p:cNvPr id="4" name="Slide Number Placeholder 3"/>
          <p:cNvSpPr>
            <a:spLocks noGrp="1"/>
          </p:cNvSpPr>
          <p:nvPr>
            <p:ph type="sldNum" sz="quarter" idx="5"/>
          </p:nvPr>
        </p:nvSpPr>
        <p:spPr/>
        <p:txBody>
          <a:bodyPr/>
          <a:lstStyle/>
          <a:p>
            <a:fld id="{8491EE7E-4FC6-4373-BF83-623A8D5AE159}" type="slidenum">
              <a:rPr lang="en-US" smtClean="0"/>
              <a:t>2</a:t>
            </a:fld>
            <a:endParaRPr lang="en-US"/>
          </a:p>
        </p:txBody>
      </p:sp>
    </p:spTree>
    <p:extLst>
      <p:ext uri="{BB962C8B-B14F-4D97-AF65-F5344CB8AC3E}">
        <p14:creationId xmlns:p14="http://schemas.microsoft.com/office/powerpoint/2010/main" val="765602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Ayat:</a:t>
            </a:r>
          </a:p>
          <a:p>
            <a:endParaRPr lang="en-US" dirty="0"/>
          </a:p>
          <a:p>
            <a:r>
              <a:rPr lang="en-US" dirty="0"/>
              <a:t>Just a few things that the foundation does to support you and your chapter:</a:t>
            </a:r>
          </a:p>
          <a:p>
            <a:endParaRPr lang="en-US" dirty="0"/>
          </a:p>
          <a:p>
            <a:r>
              <a:rPr lang="en-US" dirty="0"/>
              <a:t>We handle gift processing and acknowledgement</a:t>
            </a:r>
          </a:p>
          <a:p>
            <a:r>
              <a:rPr lang="en-US" dirty="0"/>
              <a:t>We send pledge reminders</a:t>
            </a:r>
          </a:p>
          <a:p>
            <a:r>
              <a:rPr lang="en-US" dirty="0"/>
              <a:t>We send renewal letters</a:t>
            </a:r>
          </a:p>
          <a:p>
            <a:r>
              <a:rPr lang="en-US" dirty="0"/>
              <a:t>As stated in the previous screen we also Provide donor pins and much more</a:t>
            </a:r>
          </a:p>
          <a:p>
            <a:endParaRPr lang="en-US" dirty="0"/>
          </a:p>
          <a:p>
            <a:pPr defTabSz="931774">
              <a:defRPr/>
            </a:pPr>
            <a:r>
              <a:rPr lang="en-US" dirty="0"/>
              <a:t>The Catapult calling programs is an in kind gift from Catapult Fundraising. They called 4,000 lapsed donors from 2024-2025, this started October 2025.  All gifts made in 2025 were credited to the 2025 BTC Campaign, and those gifts made in 2026 are being credited to the 2026 BTC Campaign.</a:t>
            </a:r>
          </a:p>
          <a:p>
            <a:endParaRPr lang="en-US" dirty="0"/>
          </a:p>
          <a:p>
            <a:pPr defTabSz="931774">
              <a:defRPr/>
            </a:pPr>
            <a:r>
              <a:rPr lang="en-US" dirty="0"/>
              <a:t>Engage by Cell will continue partnering with us by providing a mobile giving platform to the Foundation for mobile giving all year long.  TEXT AFP to 571-749-2699</a:t>
            </a:r>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20</a:t>
            </a:fld>
            <a:endParaRPr lang="en-US"/>
          </a:p>
        </p:txBody>
      </p:sp>
    </p:spTree>
    <p:extLst>
      <p:ext uri="{BB962C8B-B14F-4D97-AF65-F5344CB8AC3E}">
        <p14:creationId xmlns:p14="http://schemas.microsoft.com/office/powerpoint/2010/main" val="4107927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Ayat</a:t>
            </a:r>
          </a:p>
          <a:p>
            <a:endParaRPr lang="en-US" dirty="0"/>
          </a:p>
          <a:p>
            <a:r>
              <a:rPr lang="en-US" dirty="0"/>
              <a:t>What Can You Do for Your Donors?  Here are some suggestions that have been discussed by the AFP Foundation for Philanthropy Fundraising Board.</a:t>
            </a:r>
          </a:p>
          <a:p>
            <a:endParaRPr lang="en-US" dirty="0"/>
          </a:p>
          <a:p>
            <a:pPr marL="171450" indent="-171450">
              <a:buFont typeface="Arial" panose="020B0604020202020204" pitchFamily="34" charset="0"/>
              <a:buChar char="•"/>
            </a:pPr>
            <a:r>
              <a:rPr lang="en-US" sz="1200" dirty="0"/>
              <a:t>Solicit chapter board members to reach 100% Board Participation. This is a ten star requirement! </a:t>
            </a:r>
          </a:p>
          <a:p>
            <a:pPr marL="171450" indent="-171450">
              <a:buFont typeface="Arial" panose="020B0604020202020204" pitchFamily="34" charset="0"/>
              <a:buChar char="•"/>
            </a:pPr>
            <a:r>
              <a:rPr lang="en-US" sz="1200" dirty="0"/>
              <a:t>Host a Virtual donor reception </a:t>
            </a:r>
          </a:p>
          <a:p>
            <a:pPr marL="171450" indent="-171450">
              <a:buFont typeface="Arial" panose="020B0604020202020204" pitchFamily="34" charset="0"/>
              <a:buChar char="•"/>
            </a:pPr>
            <a:r>
              <a:rPr lang="en-US" sz="1200" dirty="0"/>
              <a:t>Recognize BTC donors at chapter educational events / National Philanthropy Day</a:t>
            </a:r>
          </a:p>
          <a:p>
            <a:pPr marL="171450" indent="-171450">
              <a:buFont typeface="Arial" panose="020B0604020202020204" pitchFamily="34" charset="0"/>
              <a:buChar char="•"/>
            </a:pPr>
            <a:r>
              <a:rPr lang="en-US" sz="1200" dirty="0"/>
              <a:t>Send thank you emails to donors each month</a:t>
            </a:r>
          </a:p>
          <a:p>
            <a:pPr marL="171450" indent="-171450">
              <a:buFont typeface="Arial" panose="020B0604020202020204" pitchFamily="34" charset="0"/>
              <a:buChar char="•"/>
            </a:pPr>
            <a:r>
              <a:rPr lang="en-US" sz="1200" dirty="0"/>
              <a:t>Engage board members to personally solicit members to make/upgrade gift </a:t>
            </a:r>
          </a:p>
          <a:p>
            <a:pPr marL="171450" indent="-171450">
              <a:buFont typeface="Arial" panose="020B0604020202020204" pitchFamily="34" charset="0"/>
              <a:buChar char="•"/>
            </a:pPr>
            <a:r>
              <a:rPr lang="en-US" sz="1200" dirty="0"/>
              <a:t>Profile your Chamberlain scholars in communications and appeals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Identify Chamberlain scholars in your chapter: what was their experience? How has it impacted their careers? Are they a donor?</a:t>
            </a:r>
          </a:p>
          <a:p>
            <a:pPr marL="171450" indent="-171450">
              <a:buFont typeface="Arial" panose="020B0604020202020204" pitchFamily="34" charset="0"/>
              <a:buChar char="•"/>
            </a:pPr>
            <a:r>
              <a:rPr lang="en-US" sz="1200" dirty="0"/>
              <a:t>Create a communications calendar for BTC. We have an example of one on the BTC Toolkit. This will help your chapter have consistent communications (I suggest highlighting the ICON matching campaigns)</a:t>
            </a:r>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21</a:t>
            </a:fld>
            <a:endParaRPr lang="en-US"/>
          </a:p>
        </p:txBody>
      </p:sp>
    </p:spTree>
    <p:extLst>
      <p:ext uri="{BB962C8B-B14F-4D97-AF65-F5344CB8AC3E}">
        <p14:creationId xmlns:p14="http://schemas.microsoft.com/office/powerpoint/2010/main" val="4089938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Gretchen</a:t>
            </a:r>
          </a:p>
          <a:p>
            <a:endParaRPr lang="en-US" baseline="0" dirty="0"/>
          </a:p>
          <a:p>
            <a:r>
              <a:rPr lang="en-US" baseline="0" dirty="0"/>
              <a:t>The Foundation has continued partnerships with four organizations that will help you grow your BE the CAUSE Campaign at the chapter level.  </a:t>
            </a:r>
          </a:p>
          <a:p>
            <a:endParaRPr lang="en-US" baseline="0" dirty="0"/>
          </a:p>
          <a:p>
            <a:r>
              <a:rPr lang="en-US" baseline="0" dirty="0"/>
              <a:t>A special thank you to Blackbaud for partnering with the AFP Foundation. This year, we are thrilled to announce they are continuing their support and the Good Takeover Challenge will provide a $10 match to the first 1,000 donors who give a gift of at least $20 during the three days of ICON.</a:t>
            </a:r>
          </a:p>
          <a:p>
            <a:endParaRPr lang="en-US" baseline="0" dirty="0"/>
          </a:p>
          <a:p>
            <a:r>
              <a:rPr lang="en-US" baseline="0" dirty="0"/>
              <a:t>Just like last year, we will send out an all-member email about the match, on the first and third day of ICON.  April 26-28, 2026.</a:t>
            </a:r>
          </a:p>
          <a:p>
            <a:endParaRPr lang="en-US" baseline="0" dirty="0"/>
          </a:p>
          <a:p>
            <a:r>
              <a:rPr lang="en-US" baseline="0" dirty="0"/>
              <a:t>It would be great to send out an announcement about this match from your chapter to your members to compliment the email that the Foundation will send.</a:t>
            </a:r>
          </a:p>
          <a:p>
            <a:endParaRPr lang="en-US" dirty="0"/>
          </a:p>
        </p:txBody>
      </p:sp>
      <p:sp>
        <p:nvSpPr>
          <p:cNvPr id="4" name="Slide Number Placeholder 3"/>
          <p:cNvSpPr>
            <a:spLocks noGrp="1"/>
          </p:cNvSpPr>
          <p:nvPr>
            <p:ph type="sldNum" sz="quarter" idx="5"/>
          </p:nvPr>
        </p:nvSpPr>
        <p:spPr/>
        <p:txBody>
          <a:bodyPr/>
          <a:lstStyle/>
          <a:p>
            <a:fld id="{B451096A-75D1-4108-BFCF-E4025A1914DC}" type="slidenum">
              <a:rPr lang="en-US" smtClean="0"/>
              <a:t>22</a:t>
            </a:fld>
            <a:endParaRPr lang="en-US"/>
          </a:p>
        </p:txBody>
      </p:sp>
    </p:spTree>
    <p:extLst>
      <p:ext uri="{BB962C8B-B14F-4D97-AF65-F5344CB8AC3E}">
        <p14:creationId xmlns:p14="http://schemas.microsoft.com/office/powerpoint/2010/main" val="679789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As Ayat mentioned, Catapult provides in kind support by calling 4,000 lapsed donors annually.</a:t>
            </a:r>
          </a:p>
          <a:p>
            <a:endParaRPr lang="en-US" dirty="0"/>
          </a:p>
          <a:p>
            <a:r>
              <a:rPr lang="en-US" dirty="0"/>
              <a:t>Engage by Cell provides in kind support by offering the mobile giving platform to the Foundation for Philanthropy.</a:t>
            </a:r>
          </a:p>
        </p:txBody>
      </p:sp>
      <p:sp>
        <p:nvSpPr>
          <p:cNvPr id="4" name="Slide Number Placeholder 3"/>
          <p:cNvSpPr>
            <a:spLocks noGrp="1"/>
          </p:cNvSpPr>
          <p:nvPr>
            <p:ph type="sldNum" sz="quarter" idx="5"/>
          </p:nvPr>
        </p:nvSpPr>
        <p:spPr/>
        <p:txBody>
          <a:bodyPr/>
          <a:lstStyle/>
          <a:p>
            <a:fld id="{8491EE7E-4FC6-4373-BF83-623A8D5AE159}" type="slidenum">
              <a:rPr lang="en-US" smtClean="0"/>
              <a:t>23</a:t>
            </a:fld>
            <a:endParaRPr lang="en-US"/>
          </a:p>
        </p:txBody>
      </p:sp>
    </p:spTree>
    <p:extLst>
      <p:ext uri="{BB962C8B-B14F-4D97-AF65-F5344CB8AC3E}">
        <p14:creationId xmlns:p14="http://schemas.microsoft.com/office/powerpoint/2010/main" val="3600552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sz="1200" dirty="0"/>
          </a:p>
          <a:p>
            <a:r>
              <a:rPr lang="en-US" sz="1200" dirty="0"/>
              <a:t>We’d also like you to know that another way that the Foundation can support you, is by having a fundraising board member speak to your chapter board or members about the Foundation and the Be the Cause Campaign. </a:t>
            </a:r>
          </a:p>
          <a:p>
            <a:endParaRPr lang="en-US" sz="1200" dirty="0"/>
          </a:p>
          <a:p>
            <a:r>
              <a:rPr lang="en-US" sz="1200" dirty="0"/>
              <a:t>Last year the Foundation reached out to out to and supported 102 chapters, and we plan to connect with approximately 90 in 2026.   If you would like to be proactive about a presentation, please reach out to Ann and Ayat and then can get you connected to a board member.</a:t>
            </a:r>
          </a:p>
          <a:p>
            <a:endParaRPr lang="en-US" sz="1200" dirty="0"/>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24</a:t>
            </a:fld>
            <a:endParaRPr lang="en-US"/>
          </a:p>
        </p:txBody>
      </p:sp>
    </p:spTree>
    <p:extLst>
      <p:ext uri="{BB962C8B-B14F-4D97-AF65-F5344CB8AC3E}">
        <p14:creationId xmlns:p14="http://schemas.microsoft.com/office/powerpoint/2010/main" val="2189726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Gretchen</a:t>
            </a:r>
          </a:p>
          <a:p>
            <a:endParaRPr lang="en-US" sz="1200" dirty="0"/>
          </a:p>
          <a:p>
            <a:r>
              <a:rPr lang="en-US" sz="1200" dirty="0"/>
              <a:t>Facilitate any questions.</a:t>
            </a:r>
          </a:p>
          <a:p>
            <a:endParaRPr lang="en-US" sz="1200" dirty="0"/>
          </a:p>
          <a:p>
            <a:r>
              <a:rPr lang="en-US" sz="1200" dirty="0"/>
              <a:t>Pause and see if anyone has a question or comment.</a:t>
            </a:r>
          </a:p>
          <a:p>
            <a:endParaRPr lang="en-US" sz="1200" dirty="0"/>
          </a:p>
          <a:p>
            <a:r>
              <a:rPr lang="en-US" sz="1200" dirty="0"/>
              <a:t>Sample questions to ask</a:t>
            </a:r>
          </a:p>
          <a:p>
            <a:pPr marL="171450" indent="-171450">
              <a:buFont typeface="Arial" panose="020B0604020202020204" pitchFamily="34" charset="0"/>
              <a:buChar char="•"/>
            </a:pPr>
            <a:r>
              <a:rPr lang="en-US" sz="1200" dirty="0"/>
              <a:t>Knowing that there is a match over the dates of AFP ICON, do you have any suggestions for what has worked well in the past to promote it from the chapter level.</a:t>
            </a:r>
          </a:p>
          <a:p>
            <a:pPr marL="171450" indent="-171450">
              <a:buFont typeface="Arial" panose="020B0604020202020204" pitchFamily="34" charset="0"/>
              <a:buChar char="•"/>
            </a:pPr>
            <a:r>
              <a:rPr lang="en-US" sz="1200" dirty="0"/>
              <a:t>Knowing that last year was tough in many communities, does anyone have any suggestions for overcoming challenges?</a:t>
            </a:r>
          </a:p>
          <a:p>
            <a:endParaRPr lang="en-US" sz="1200" dirty="0"/>
          </a:p>
          <a:p>
            <a:r>
              <a:rPr lang="en-US" sz="1200" dirty="0"/>
              <a:t>When done, thank everyone for taking on this leadership role for AFP.  </a:t>
            </a:r>
          </a:p>
        </p:txBody>
      </p:sp>
      <p:sp>
        <p:nvSpPr>
          <p:cNvPr id="4" name="Slide Number Placeholder 3"/>
          <p:cNvSpPr>
            <a:spLocks noGrp="1"/>
          </p:cNvSpPr>
          <p:nvPr>
            <p:ph type="sldNum" sz="quarter" idx="5"/>
          </p:nvPr>
        </p:nvSpPr>
        <p:spPr/>
        <p:txBody>
          <a:bodyPr/>
          <a:lstStyle/>
          <a:p>
            <a:fld id="{8491EE7E-4FC6-4373-BF83-623A8D5AE159}" type="slidenum">
              <a:rPr lang="en-US" smtClean="0"/>
              <a:t>25</a:t>
            </a:fld>
            <a:endParaRPr lang="en-US"/>
          </a:p>
        </p:txBody>
      </p:sp>
    </p:spTree>
    <p:extLst>
      <p:ext uri="{BB962C8B-B14F-4D97-AF65-F5344CB8AC3E}">
        <p14:creationId xmlns:p14="http://schemas.microsoft.com/office/powerpoint/2010/main" val="2396342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sz="1200" dirty="0"/>
          </a:p>
          <a:p>
            <a:r>
              <a:rPr lang="en-US" sz="1200" dirty="0"/>
              <a:t>And</a:t>
            </a:r>
            <a:r>
              <a:rPr lang="en-US" sz="1200" baseline="0" dirty="0"/>
              <a:t> we have two staff in the foundation that you will work with throughout the year.</a:t>
            </a:r>
          </a:p>
          <a:p>
            <a:r>
              <a:rPr lang="en-US" sz="1200" baseline="0" dirty="0"/>
              <a:t>Ann</a:t>
            </a:r>
          </a:p>
          <a:p>
            <a:r>
              <a:rPr lang="en-US" sz="1200" baseline="0" dirty="0"/>
              <a:t>Ayat</a:t>
            </a:r>
          </a:p>
        </p:txBody>
      </p:sp>
      <p:sp>
        <p:nvSpPr>
          <p:cNvPr id="4" name="Slide Number Placeholder 3"/>
          <p:cNvSpPr>
            <a:spLocks noGrp="1"/>
          </p:cNvSpPr>
          <p:nvPr>
            <p:ph type="sldNum" sz="quarter" idx="5"/>
          </p:nvPr>
        </p:nvSpPr>
        <p:spPr/>
        <p:txBody>
          <a:bodyPr/>
          <a:lstStyle/>
          <a:p>
            <a:fld id="{B451096A-75D1-4108-BFCF-E4025A1914DC}" type="slidenum">
              <a:rPr lang="en-US" smtClean="0"/>
              <a:t>26</a:t>
            </a:fld>
            <a:endParaRPr lang="en-US"/>
          </a:p>
        </p:txBody>
      </p:sp>
    </p:spTree>
    <p:extLst>
      <p:ext uri="{BB962C8B-B14F-4D97-AF65-F5344CB8AC3E}">
        <p14:creationId xmlns:p14="http://schemas.microsoft.com/office/powerpoint/2010/main" val="252800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Gretchen</a:t>
            </a:r>
          </a:p>
          <a:p>
            <a:endParaRPr lang="en-US" dirty="0"/>
          </a:p>
          <a:p>
            <a:r>
              <a:rPr lang="en-US" dirty="0"/>
              <a:t>The objectives of this webinar are to:</a:t>
            </a:r>
          </a:p>
          <a:p>
            <a:pPr marL="232943" indent="-232943">
              <a:buAutoNum type="arabicPeriod"/>
            </a:pPr>
            <a:r>
              <a:rPr lang="en-US" dirty="0"/>
              <a:t>Tell you about the Foundation for Philanthropy</a:t>
            </a:r>
          </a:p>
          <a:p>
            <a:pPr marL="465887" lvl="1"/>
            <a:r>
              <a:rPr lang="en-US" dirty="0"/>
              <a:t>1. What is the Foundation for Philanthropy and how is it different than AFP</a:t>
            </a:r>
          </a:p>
          <a:p>
            <a:pPr marL="465887" lvl="1"/>
            <a:r>
              <a:rPr lang="en-US" dirty="0"/>
              <a:t>2. Share the true impact of what the Foundation does</a:t>
            </a:r>
          </a:p>
          <a:p>
            <a:pPr marL="465887" lvl="1"/>
            <a:r>
              <a:rPr lang="en-US" dirty="0"/>
              <a:t>3. We want to be clear about our fundraising priorities, as well as our methods, for full transparency while working with you</a:t>
            </a:r>
          </a:p>
          <a:p>
            <a:pPr marL="232943" indent="-232943">
              <a:buAutoNum type="arabicPeriod"/>
            </a:pPr>
            <a:r>
              <a:rPr lang="en-US" dirty="0"/>
              <a:t>Provide an overview of BE the CAUSE</a:t>
            </a:r>
          </a:p>
          <a:p>
            <a:pPr marL="698830" lvl="1" indent="-232943">
              <a:buAutoNum type="arabicPeriod"/>
            </a:pPr>
            <a:r>
              <a:rPr lang="en-US" dirty="0"/>
              <a:t>BTC is the Foundation for Philanthropy’s annual fund</a:t>
            </a:r>
          </a:p>
          <a:p>
            <a:pPr marL="698830" lvl="1" indent="-232943">
              <a:buAutoNum type="arabicPeriod"/>
            </a:pPr>
            <a:r>
              <a:rPr lang="en-US" dirty="0"/>
              <a:t>Supports so much of what we do – scholarships, grant backs, networking opportunities, professional development and more! We’ll go into detail later.</a:t>
            </a:r>
          </a:p>
          <a:p>
            <a:pPr marL="698830" lvl="1" indent="-232943">
              <a:buAutoNum type="arabicPeriod"/>
            </a:pPr>
            <a:r>
              <a:rPr lang="en-US" dirty="0"/>
              <a:t>BE the CAUSE is one of the priorities of Foundation Development Chairs</a:t>
            </a:r>
          </a:p>
          <a:p>
            <a:pPr marL="232943" indent="-232943">
              <a:buAutoNum type="arabicPeriod"/>
            </a:pPr>
            <a:r>
              <a:rPr lang="en-US" dirty="0"/>
              <a:t>Talk about your role and how we support you</a:t>
            </a:r>
          </a:p>
          <a:p>
            <a:pPr marL="698830" lvl="1" indent="-232943">
              <a:buAutoNum type="arabicPeriod"/>
            </a:pPr>
            <a:r>
              <a:rPr lang="en-US" dirty="0"/>
              <a:t>What exactly is the role of the Foundation Development Chair?</a:t>
            </a:r>
          </a:p>
          <a:p>
            <a:pPr marL="698830" lvl="1" indent="-232943">
              <a:buAutoNum type="arabicPeriod"/>
            </a:pPr>
            <a:r>
              <a:rPr lang="en-US" dirty="0"/>
              <a:t>What the Foundation does all year to provide you with support, resources, content and more!</a:t>
            </a:r>
          </a:p>
        </p:txBody>
      </p:sp>
      <p:sp>
        <p:nvSpPr>
          <p:cNvPr id="4" name="Slide Number Placeholder 3"/>
          <p:cNvSpPr>
            <a:spLocks noGrp="1"/>
          </p:cNvSpPr>
          <p:nvPr>
            <p:ph type="sldNum" sz="quarter" idx="5"/>
          </p:nvPr>
        </p:nvSpPr>
        <p:spPr/>
        <p:txBody>
          <a:bodyPr/>
          <a:lstStyle/>
          <a:p>
            <a:fld id="{8491EE7E-4FC6-4373-BF83-623A8D5AE159}" type="slidenum">
              <a:rPr lang="en-US" smtClean="0"/>
              <a:t>3</a:t>
            </a:fld>
            <a:endParaRPr lang="en-US"/>
          </a:p>
        </p:txBody>
      </p:sp>
    </p:spTree>
    <p:extLst>
      <p:ext uri="{BB962C8B-B14F-4D97-AF65-F5344CB8AC3E}">
        <p14:creationId xmlns:p14="http://schemas.microsoft.com/office/powerpoint/2010/main" val="91573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Gretchen</a:t>
            </a:r>
          </a:p>
          <a:p>
            <a:endParaRPr lang="en-US" dirty="0"/>
          </a:p>
          <a:p>
            <a:pPr marL="698830" lvl="1" indent="-232943">
              <a:buAutoNum type="arabicPeriod"/>
            </a:pPr>
            <a:r>
              <a:rPr lang="en-US" dirty="0"/>
              <a:t>What IS the Foundation for Philanthropy?</a:t>
            </a:r>
          </a:p>
          <a:p>
            <a:pPr marL="1164717" lvl="2" indent="-232943">
              <a:buAutoNum type="arabicPeriod"/>
            </a:pPr>
            <a:r>
              <a:rPr lang="en-US" dirty="0"/>
              <a:t>We are an independent 501 c(3)</a:t>
            </a:r>
          </a:p>
          <a:p>
            <a:pPr marL="1164717" lvl="2" indent="-232943">
              <a:buAutoNum type="arabicPeriod"/>
            </a:pPr>
            <a:r>
              <a:rPr lang="en-US" dirty="0"/>
              <a:t>AFP is a membership organization that is classified as a 501 (c) 6</a:t>
            </a:r>
          </a:p>
          <a:p>
            <a:pPr marL="1164717" lvl="2" indent="-232943">
              <a:buAutoNum type="arabicPeriod"/>
            </a:pPr>
            <a:r>
              <a:rPr lang="en-US" dirty="0"/>
              <a:t>We operate in tandem but we are a purely nonprofit organization that relies on donations to make impact in our profession</a:t>
            </a:r>
          </a:p>
          <a:p>
            <a:pPr lvl="2"/>
            <a:r>
              <a:rPr lang="en-US" dirty="0"/>
              <a:t>4. We do not fund any AFP operations.</a:t>
            </a:r>
          </a:p>
          <a:p>
            <a:pPr lvl="2"/>
            <a:r>
              <a:rPr lang="en-US" dirty="0"/>
              <a:t>5. No membership dues are used by the Foundation</a:t>
            </a:r>
          </a:p>
        </p:txBody>
      </p:sp>
      <p:sp>
        <p:nvSpPr>
          <p:cNvPr id="4" name="Slide Number Placeholder 3"/>
          <p:cNvSpPr>
            <a:spLocks noGrp="1"/>
          </p:cNvSpPr>
          <p:nvPr>
            <p:ph type="sldNum" sz="quarter" idx="5"/>
          </p:nvPr>
        </p:nvSpPr>
        <p:spPr/>
        <p:txBody>
          <a:bodyPr/>
          <a:lstStyle/>
          <a:p>
            <a:fld id="{8491EE7E-4FC6-4373-BF83-623A8D5AE159}" type="slidenum">
              <a:rPr lang="en-US" smtClean="0"/>
              <a:t>4</a:t>
            </a:fld>
            <a:endParaRPr lang="en-US"/>
          </a:p>
        </p:txBody>
      </p:sp>
    </p:spTree>
    <p:extLst>
      <p:ext uri="{BB962C8B-B14F-4D97-AF65-F5344CB8AC3E}">
        <p14:creationId xmlns:p14="http://schemas.microsoft.com/office/powerpoint/2010/main" val="267574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a:p>
            <a:endParaRPr lang="en-US" dirty="0"/>
          </a:p>
          <a:p>
            <a:r>
              <a:rPr lang="en-US" dirty="0"/>
              <a:t>Tell you a bit about the Foundation’s priorities and our case for support. A couple of years ago, the Foundation developed a new Case for Support.  Through that process, we identified four priority areas that support the Foundation’s mission to enhance philanthropy and volunteerism for the benefit of all those who lead, serve and support nonprofit institutions.</a:t>
            </a:r>
          </a:p>
          <a:p>
            <a:endParaRPr lang="en-US" dirty="0"/>
          </a:p>
          <a:p>
            <a:r>
              <a:rPr lang="en-US" dirty="0"/>
              <a:t>The priorities are:</a:t>
            </a:r>
          </a:p>
          <a:p>
            <a:endParaRPr lang="en-US" dirty="0"/>
          </a:p>
          <a:p>
            <a:pPr marL="232943" indent="-232943">
              <a:buAutoNum type="arabicPeriod"/>
            </a:pPr>
            <a:r>
              <a:rPr lang="en-US" dirty="0"/>
              <a:t>Leadership Development</a:t>
            </a:r>
          </a:p>
          <a:p>
            <a:pPr marL="232943" indent="-232943" defTabSz="931774">
              <a:buFontTx/>
              <a:buAutoNum type="arabicPeriod"/>
              <a:defRPr/>
            </a:pPr>
            <a:r>
              <a:rPr lang="en-US" dirty="0"/>
              <a:t>IDEA</a:t>
            </a:r>
          </a:p>
          <a:p>
            <a:pPr marL="232943" indent="-232943">
              <a:buAutoNum type="arabicPeriod"/>
            </a:pPr>
            <a:r>
              <a:rPr lang="en-US" dirty="0"/>
              <a:t>Ethics</a:t>
            </a:r>
          </a:p>
          <a:p>
            <a:pPr defTabSz="931774">
              <a:defRPr/>
            </a:pPr>
            <a:r>
              <a:rPr lang="en-US" dirty="0"/>
              <a:t>4.   Research</a:t>
            </a:r>
          </a:p>
          <a:p>
            <a:endParaRPr lang="en-US" dirty="0"/>
          </a:p>
          <a:p>
            <a:endParaRPr lang="en-US" dirty="0"/>
          </a:p>
        </p:txBody>
      </p:sp>
      <p:sp>
        <p:nvSpPr>
          <p:cNvPr id="4" name="Slide Number Placeholder 3"/>
          <p:cNvSpPr>
            <a:spLocks noGrp="1"/>
          </p:cNvSpPr>
          <p:nvPr>
            <p:ph type="sldNum" sz="quarter" idx="5"/>
          </p:nvPr>
        </p:nvSpPr>
        <p:spPr/>
        <p:txBody>
          <a:bodyPr/>
          <a:lstStyle/>
          <a:p>
            <a:fld id="{B451096A-75D1-4108-BFCF-E4025A1914DC}" type="slidenum">
              <a:rPr lang="en-US" smtClean="0"/>
              <a:t>5</a:t>
            </a:fld>
            <a:endParaRPr lang="en-US"/>
          </a:p>
        </p:txBody>
      </p:sp>
    </p:spTree>
    <p:extLst>
      <p:ext uri="{BB962C8B-B14F-4D97-AF65-F5344CB8AC3E}">
        <p14:creationId xmlns:p14="http://schemas.microsoft.com/office/powerpoint/2010/main" val="106580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detail for each of the pillars:</a:t>
            </a:r>
          </a:p>
          <a:p>
            <a:endParaRPr lang="en-US" dirty="0"/>
          </a:p>
          <a:p>
            <a:r>
              <a:rPr lang="en-US" dirty="0"/>
              <a:t>Leadership Development -- our Goal to Attract and Develop Fundraising Leaders is supported by several leadership development initiatives. AFP LEAD,  (formerly Leadership Academy) is a Foundation-funded event for which we provide many scholarships.  We also offer a Chamberlain Scholarships for AFP ICON to every chapter every single year so those individuals have an opportunity to attend the largest fundraising conference in the world and have educational, networking, and leadership development opportunities. We also have a new initiative called AFP Catalyst which is a program for senior leaders that took place for the first time at AFP ICON 2025.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work with Inclusion, Diversity, Equity and Access is really focused on building a Stronger Sector Through a More Diverse Workforce. Both AFP and the Foundation for Philanthropy have many initiatives that fall under the IDEA umbrella including our diverse communities scholarship program, and Diversity and WII mentorship programs that empower women and fundraisers from diverse backgrounds to gain important skills to advance in their careers.</a:t>
            </a:r>
            <a:r>
              <a:rPr lang="en-US" baseline="0" dirty="0"/>
              <a:t> The Diverse Communities Scholarship Program was created by AFP and receives funding from the Foundation for Philanthropy to provide financial assistance for fundraisers who are themselves members of a diverse community or are employed by grassroots organizations that primarily serve diverse populations to attend the AFP International Conference on Fundraising. The Women’s Impact Initiative is the first initiative to assess, address and highlight the specific issues and challenges that women in the fundraising profession face, including pay equity, harassment, inclusion in leadership, and male allyship. The objectives are research, education, leadership development, implementation, and mentorship. The Alford Group IDEA Mentoring and Leadership Development Program was launched in 2019 and includes leadership development education, in person meeting opportunities at AFP LEAD, leadership topics and development webinars, cohort facilitated webinars, and executive coaching.  The Foundation supports all of these IDEA efforts. </a:t>
            </a:r>
          </a:p>
          <a:p>
            <a:pPr defTabSz="949478">
              <a:defRPr/>
            </a:pPr>
            <a:endParaRPr lang="en-US" dirty="0"/>
          </a:p>
          <a:p>
            <a:r>
              <a:rPr lang="en-US" dirty="0"/>
              <a:t>To support Research on Critical Issues in Fundraising the Foundation is funding research that supports the fundraising profession, such as the FEP, which provides vital data that helps all of us in the fundraising profession. The Research Council moved under the Foundation umbrella in 2022, and its work includes awarding the Skystone Partners Prize given to an author of a book that advances understanding of fundraising and philanthropy, and awarding multiple Bill Levis Research Grants each year for new academic research.  In 2024, the Foundation received a $900,000 grant from the Fidelity Charitable Catalyst fund that is supporting much if this research work, as well as the development of a Donor Advised Fund Curriculum that will roll out in 16 AFP Chapters beginning this month. </a:t>
            </a:r>
          </a:p>
          <a:p>
            <a:endParaRPr lang="en-US" dirty="0"/>
          </a:p>
          <a:p>
            <a:r>
              <a:rPr lang="en-US" dirty="0"/>
              <a:t>And in alignment with the Foundation’s role as a catalyst for the nonprofit sector, we have been exploring the next big issue facing fundraisers and our sector.  As a result of research conducted by the research council and also looking at the outcomes of AFP Catalyst, the Foundation has identified the issue of declining trust and its impact on the decline in giving as they key issue we will focus on now and in the future. In February, we held a convening of philanthropists to discuss the issues of trust and generosity and to identify what AFP’s role can be in helping to prepare fundraisers to combat these issues. </a:t>
            </a:r>
          </a:p>
          <a:p>
            <a:pPr defTabSz="931774">
              <a:defRPr/>
            </a:pPr>
            <a:endParaRPr lang="en-US" dirty="0"/>
          </a:p>
          <a:p>
            <a:pPr defTabSz="931774">
              <a:defRPr/>
            </a:pPr>
            <a:r>
              <a:rPr lang="en-US" dirty="0"/>
              <a:t>Ethics pillar is focused on helping to renew Public Trust in Charitable Organizations. This includes support of AFP Ethics Awareness Month that the Foundation helps to fund, largely through endowment funds.  In addition, the work on trust and generosity fits under this pillar. </a:t>
            </a:r>
          </a:p>
          <a:p>
            <a:endParaRPr lang="en-US" dirty="0"/>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6</a:t>
            </a:fld>
            <a:endParaRPr lang="en-US"/>
          </a:p>
        </p:txBody>
      </p:sp>
    </p:spTree>
    <p:extLst>
      <p:ext uri="{BB962C8B-B14F-4D97-AF65-F5344CB8AC3E}">
        <p14:creationId xmlns:p14="http://schemas.microsoft.com/office/powerpoint/2010/main" val="245780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 To support the mission, we have several fundraising priorities and strategies. </a:t>
            </a:r>
          </a:p>
          <a:p>
            <a:endParaRPr lang="en-US" dirty="0"/>
          </a:p>
          <a:p>
            <a:endParaRPr lang="en-US" dirty="0"/>
          </a:p>
          <a:p>
            <a:pPr marL="171450" indent="-171450">
              <a:buFontTx/>
              <a:buChar char="-"/>
            </a:pPr>
            <a:r>
              <a:rPr lang="en-US" dirty="0"/>
              <a:t>BTC is our annual fund, and we truly rely on help from our FDC’s to achieve our goals. </a:t>
            </a:r>
          </a:p>
          <a:p>
            <a:pPr marL="171450" indent="-171450">
              <a:buFontTx/>
              <a:buChar char="-"/>
            </a:pPr>
            <a:r>
              <a:rPr lang="en-US" dirty="0"/>
              <a:t>We also have the Chapter Impact program where the Foundation asks AFP Chapters to consider a gift from their budget to support the fundraising profession.  Chapters can designate for a specific area of support or provide unrestricted funds for the Foundation to determine where the funds should be best directed.  The areas of focus that the chapters can choose are Leadership development, IDEA, Chamberlain Scholarships, or Unrestricted. There is a $50 minimum gift to meet the 10-star requirements, and the chapter can make their gift via mail, email, over the phone, or online. The online link is on the BTC toolkit. </a:t>
            </a:r>
          </a:p>
          <a:p>
            <a:pPr marL="171450" indent="-171450">
              <a:buFontTx/>
              <a:buChar char="-"/>
            </a:pPr>
            <a:r>
              <a:rPr lang="en-US" dirty="0"/>
              <a:t>We also have a major gift program that we are working to grow.  Major Gifts </a:t>
            </a:r>
            <a:r>
              <a:rPr lang="en-US" b="0" i="0" dirty="0"/>
              <a:t>from </a:t>
            </a:r>
            <a:r>
              <a:rPr lang="en-US" sz="1200" b="0" i="0" dirty="0">
                <a:solidFill>
                  <a:srgbClr val="FF0000"/>
                </a:solidFill>
              </a:rPr>
              <a:t>individual, chapters, corporations, and foundations </a:t>
            </a:r>
            <a:r>
              <a:rPr lang="en-US" dirty="0"/>
              <a:t>help to fund things such as the Leadership Development Program that was mentioned earlier. </a:t>
            </a:r>
          </a:p>
          <a:p>
            <a:pPr marL="628650" lvl="1" indent="-171450">
              <a:buFontTx/>
              <a:buChar char="-"/>
            </a:pPr>
            <a:r>
              <a:rPr lang="en-US" dirty="0"/>
              <a:t>I do want to take a quick moment to thank the chapters that have made major gifts – they are CA, Orange County, NYC, OH, Central, OH, Greater Cincinnati, Greater Atlanta and Greater Houston.</a:t>
            </a:r>
          </a:p>
          <a:p>
            <a:r>
              <a:rPr lang="en-US" dirty="0"/>
              <a:t>- And the foundation has many donors who make gifts that are endowed in perpetuity to help fund scholarships, Ethics Month, and other areas like ICON, LEAD, Ethics – whatever the donor is most passionate about. </a:t>
            </a:r>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7</a:t>
            </a:fld>
            <a:endParaRPr lang="en-US"/>
          </a:p>
        </p:txBody>
      </p:sp>
    </p:spTree>
    <p:extLst>
      <p:ext uri="{BB962C8B-B14F-4D97-AF65-F5344CB8AC3E}">
        <p14:creationId xmlns:p14="http://schemas.microsoft.com/office/powerpoint/2010/main" val="163486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Ann – So what is the BTC and what does it impact?</a:t>
            </a:r>
          </a:p>
          <a:p>
            <a:pPr defTabSz="931774">
              <a:defRPr/>
            </a:pPr>
            <a:endParaRPr lang="en-US" dirty="0"/>
          </a:p>
          <a:p>
            <a:r>
              <a:rPr lang="en-US" dirty="0"/>
              <a:t>As mentioned previously, BTC is Our annual fund</a:t>
            </a:r>
          </a:p>
          <a:p>
            <a:pPr marL="174708" indent="-174708">
              <a:buFontTx/>
              <a:buChar char="-"/>
            </a:pPr>
            <a:r>
              <a:rPr lang="en-US" dirty="0"/>
              <a:t>Supports scholarships for young professionals, diverse fundraisers, first time ICON attendees, and many more. </a:t>
            </a:r>
          </a:p>
          <a:p>
            <a:endParaRPr lang="en-US" dirty="0"/>
          </a:p>
          <a:p>
            <a:r>
              <a:rPr lang="en-US" dirty="0"/>
              <a:t>In 2025 we provided a total of 290 scholarships to AFP members. That includes: </a:t>
            </a:r>
          </a:p>
          <a:p>
            <a:endParaRPr lang="en-US" dirty="0"/>
          </a:p>
          <a:p>
            <a:r>
              <a:rPr lang="en-US" u="none" dirty="0"/>
              <a:t>113 Chamberlain Scholars (first-time conference attendees to the AFP ICON)</a:t>
            </a:r>
          </a:p>
          <a:p>
            <a:r>
              <a:rPr lang="en-US" u="none" dirty="0"/>
              <a:t>161 Diverse Communities and Blackbaud Diversity Scholars to the AFP ICON and LEAD </a:t>
            </a:r>
          </a:p>
          <a:p>
            <a:r>
              <a:rPr lang="en-US" u="none" dirty="0"/>
              <a:t>4 Collegiate Scholars funded by Marjorie K. &amp; Stephen M. Levy</a:t>
            </a:r>
          </a:p>
          <a:p>
            <a:r>
              <a:rPr lang="en-US" u="none" dirty="0"/>
              <a:t>12 Scholarships for AFP ICON through the AFP/Alford Group Women’s Mentoring Program </a:t>
            </a:r>
          </a:p>
          <a:p>
            <a:pPr marL="174708" indent="-174708">
              <a:buFontTx/>
              <a:buChar char="-"/>
            </a:pPr>
            <a:endParaRPr lang="en-US" dirty="0"/>
          </a:p>
          <a:p>
            <a:pPr marL="174708" indent="-174708">
              <a:buFontTx/>
              <a:buChar char="-"/>
            </a:pPr>
            <a:endParaRPr lang="en-US" dirty="0"/>
          </a:p>
          <a:p>
            <a:pPr marL="174708" indent="-174708">
              <a:buFontTx/>
              <a:buChar char="-"/>
            </a:pPr>
            <a:r>
              <a:rPr lang="en-US" dirty="0"/>
              <a:t>It also supports the chapter Grant Back program: </a:t>
            </a:r>
            <a:r>
              <a:rPr lang="en-US" sz="1200" dirty="0"/>
              <a:t>a portion of the funds raised goes DIRECTLY back to your chapter – so you can make an impact in your community while also supporting the entire profession</a:t>
            </a:r>
            <a:endParaRPr lang="en-US" dirty="0"/>
          </a:p>
          <a:p>
            <a:pPr marL="174708" indent="-174708">
              <a:buFontTx/>
              <a:buChar char="-"/>
            </a:pPr>
            <a:r>
              <a:rPr lang="en-US" dirty="0"/>
              <a:t>We’ll go into greater detail about these later  </a:t>
            </a:r>
          </a:p>
          <a:p>
            <a:pPr marL="174708" indent="-174708">
              <a:buFontTx/>
              <a:buChar char="-"/>
            </a:pPr>
            <a:endParaRPr lang="en-US" dirty="0"/>
          </a:p>
          <a:p>
            <a:pPr defTabSz="931774">
              <a:defRPr/>
            </a:pPr>
            <a:r>
              <a:rPr lang="en-US" dirty="0"/>
              <a:t>So why is it important to support this campaign? Because BTC positively impacts AFP members, your local communities, the entire profession and YOU through programs that help fundraisers to be better able to serve the nonprofits they work for and also their local communities. </a:t>
            </a:r>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8491EE7E-4FC6-4373-BF83-623A8D5AE159}" type="slidenum">
              <a:rPr lang="en-US" smtClean="0"/>
              <a:t>8</a:t>
            </a:fld>
            <a:endParaRPr lang="en-US"/>
          </a:p>
        </p:txBody>
      </p:sp>
    </p:spTree>
    <p:extLst>
      <p:ext uri="{BB962C8B-B14F-4D97-AF65-F5344CB8AC3E}">
        <p14:creationId xmlns:p14="http://schemas.microsoft.com/office/powerpoint/2010/main" val="410460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Ann</a:t>
            </a:r>
          </a:p>
          <a:p>
            <a:endParaRPr lang="en-US" b="0" dirty="0"/>
          </a:p>
          <a:p>
            <a:r>
              <a:rPr lang="en-US" b="0" u="none" dirty="0">
                <a:solidFill>
                  <a:srgbClr val="FF0000"/>
                </a:solidFill>
                <a:highlight>
                  <a:srgbClr val="FFFF00"/>
                </a:highlight>
              </a:rPr>
              <a:t>Before we talk about the 2026 campaign, I want to thank all of the chapters that participated in 2025.  It was a successful year thanks to your efforts to encourage support from Chapter members. </a:t>
            </a:r>
          </a:p>
          <a:p>
            <a:endParaRPr lang="en-US" b="0" u="none" dirty="0">
              <a:solidFill>
                <a:srgbClr val="FF0000"/>
              </a:solidFill>
              <a:highlight>
                <a:srgbClr val="FFFF00"/>
              </a:highlight>
            </a:endParaRPr>
          </a:p>
          <a:p>
            <a:r>
              <a:rPr lang="en-US" b="1" u="none" dirty="0">
                <a:solidFill>
                  <a:srgbClr val="FF0000"/>
                </a:solidFill>
                <a:highlight>
                  <a:srgbClr val="FFFF00"/>
                </a:highlight>
              </a:rPr>
              <a:t>Last year, BTC raised $305,488 </a:t>
            </a:r>
            <a:r>
              <a:rPr lang="en-US" b="1" dirty="0">
                <a:solidFill>
                  <a:srgbClr val="FF0000"/>
                </a:solidFill>
                <a:highlight>
                  <a:srgbClr val="FFFF00"/>
                </a:highlight>
              </a:rPr>
              <a:t>overall </a:t>
            </a:r>
            <a:r>
              <a:rPr lang="en-US" b="1" dirty="0">
                <a:highlight>
                  <a:srgbClr val="FFFF00"/>
                </a:highlight>
              </a:rPr>
              <a:t>for the Foundation.  </a:t>
            </a:r>
          </a:p>
          <a:p>
            <a:endParaRPr lang="en-US" b="0" dirty="0"/>
          </a:p>
          <a:p>
            <a:r>
              <a:rPr lang="en-US" b="0" dirty="0"/>
              <a:t>BTC total giving was 87.3% of our goal and was basically flat over the previous year. </a:t>
            </a:r>
          </a:p>
          <a:p>
            <a:endParaRPr lang="en-US" b="0" dirty="0"/>
          </a:p>
          <a:p>
            <a:r>
              <a:rPr lang="en-US" b="1" dirty="0"/>
              <a:t>We/Ayat are going to talk about this later in the presentation.</a:t>
            </a:r>
          </a:p>
        </p:txBody>
      </p:sp>
      <p:sp>
        <p:nvSpPr>
          <p:cNvPr id="4" name="Slide Number Placeholder 3"/>
          <p:cNvSpPr>
            <a:spLocks noGrp="1"/>
          </p:cNvSpPr>
          <p:nvPr>
            <p:ph type="sldNum" sz="quarter" idx="5"/>
          </p:nvPr>
        </p:nvSpPr>
        <p:spPr/>
        <p:txBody>
          <a:bodyPr/>
          <a:lstStyle/>
          <a:p>
            <a:fld id="{B451096A-75D1-4108-BFCF-E4025A1914DC}" type="slidenum">
              <a:rPr lang="en-US" smtClean="0"/>
              <a:t>9</a:t>
            </a:fld>
            <a:endParaRPr lang="en-US"/>
          </a:p>
        </p:txBody>
      </p:sp>
    </p:spTree>
    <p:extLst>
      <p:ext uri="{BB962C8B-B14F-4D97-AF65-F5344CB8AC3E}">
        <p14:creationId xmlns:p14="http://schemas.microsoft.com/office/powerpoint/2010/main" val="185999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88C25-2D2D-49C4-B2B6-51560F2971C3}"/>
              </a:ext>
            </a:extLst>
          </p:cNvPr>
          <p:cNvPicPr>
            <a:picLocks noChangeAspect="1"/>
          </p:cNvPicPr>
          <p:nvPr userDrawn="1"/>
        </p:nvPicPr>
        <p:blipFill>
          <a:blip r:embed="rId2"/>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70E0FC76-38EB-7B43-A24A-3EAC9723C146}"/>
              </a:ext>
            </a:extLst>
          </p:cNvPr>
          <p:cNvSpPr>
            <a:spLocks noGrp="1"/>
          </p:cNvSpPr>
          <p:nvPr>
            <p:ph type="ctrTitle"/>
          </p:nvPr>
        </p:nvSpPr>
        <p:spPr>
          <a:xfrm>
            <a:off x="689114" y="2612543"/>
            <a:ext cx="9144000" cy="975484"/>
          </a:xfrm>
          <a:prstGeom prst="rect">
            <a:avLst/>
          </a:prstGeom>
        </p:spPr>
        <p:txBody>
          <a:bodyPr anchor="b">
            <a:normAutofit/>
          </a:bodyPr>
          <a:lstStyle>
            <a:lvl1pPr algn="l">
              <a:defRPr sz="4400">
                <a:solidFill>
                  <a:schemeClr val="bg1"/>
                </a:solidFill>
              </a:defRPr>
            </a:lvl1pPr>
          </a:lstStyle>
          <a:p>
            <a:r>
              <a:rPr lang="en-US" dirty="0"/>
              <a:t>Click to edit Master title style</a:t>
            </a:r>
          </a:p>
        </p:txBody>
      </p:sp>
      <p:sp>
        <p:nvSpPr>
          <p:cNvPr id="9" name="Subtitle 2">
            <a:extLst>
              <a:ext uri="{FF2B5EF4-FFF2-40B4-BE49-F238E27FC236}">
                <a16:creationId xmlns:a16="http://schemas.microsoft.com/office/drawing/2014/main" id="{D1FAFEA7-757D-584C-A621-5D7FC8392686}"/>
              </a:ext>
            </a:extLst>
          </p:cNvPr>
          <p:cNvSpPr>
            <a:spLocks noGrp="1"/>
          </p:cNvSpPr>
          <p:nvPr>
            <p:ph type="subTitle" idx="1"/>
          </p:nvPr>
        </p:nvSpPr>
        <p:spPr>
          <a:xfrm>
            <a:off x="689114" y="3660224"/>
            <a:ext cx="9144000" cy="110911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7456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FC4C565-9673-C746-A85A-9F73110DA86A}"/>
              </a:ext>
            </a:extLst>
          </p:cNvPr>
          <p:cNvSpPr>
            <a:spLocks noGrp="1"/>
          </p:cNvSpPr>
          <p:nvPr>
            <p:ph type="title"/>
          </p:nvPr>
        </p:nvSpPr>
        <p:spPr>
          <a:xfrm>
            <a:off x="291548" y="260522"/>
            <a:ext cx="9399105" cy="365126"/>
          </a:xfrm>
          <a:prstGeom prst="rect">
            <a:avLst/>
          </a:prstGeom>
        </p:spPr>
        <p:txBody>
          <a:bodyPr vert="horz" lIns="91440" tIns="45720" rIns="91440" bIns="45720" rtlCol="0" anchor="ctr">
            <a:noAutofit/>
          </a:bodyPr>
          <a:lstStyle>
            <a:lvl1pPr>
              <a:defRPr>
                <a:solidFill>
                  <a:schemeClr val="accent1">
                    <a:lumMod val="75000"/>
                  </a:schemeClr>
                </a:solidFill>
              </a:defRPr>
            </a:lvl1pPr>
          </a:lstStyle>
          <a:p>
            <a:r>
              <a:rPr lang="en-US" dirty="0"/>
              <a:t>Click to edit Master title style</a:t>
            </a:r>
          </a:p>
        </p:txBody>
      </p:sp>
      <p:sp>
        <p:nvSpPr>
          <p:cNvPr id="5" name="Text Placeholder 2">
            <a:extLst>
              <a:ext uri="{FF2B5EF4-FFF2-40B4-BE49-F238E27FC236}">
                <a16:creationId xmlns:a16="http://schemas.microsoft.com/office/drawing/2014/main" id="{395F0716-4D0E-E447-A2B4-019447E68ECB}"/>
              </a:ext>
            </a:extLst>
          </p:cNvPr>
          <p:cNvSpPr>
            <a:spLocks noGrp="1"/>
          </p:cNvSpPr>
          <p:nvPr>
            <p:ph idx="1"/>
          </p:nvPr>
        </p:nvSpPr>
        <p:spPr>
          <a:xfrm>
            <a:off x="1575352" y="1360056"/>
            <a:ext cx="90412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234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526D17-9C69-49A3-9ECF-504EED3A47F8}"/>
              </a:ext>
            </a:extLst>
          </p:cNvPr>
          <p:cNvPicPr>
            <a:picLocks noChangeAspect="1"/>
          </p:cNvPicPr>
          <p:nvPr userDrawn="1"/>
        </p:nvPicPr>
        <p:blipFill>
          <a:blip r:embed="rId2"/>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C4DA342F-C848-B749-804C-2C783041A66B}"/>
              </a:ext>
            </a:extLst>
          </p:cNvPr>
          <p:cNvSpPr>
            <a:spLocks noGrp="1"/>
          </p:cNvSpPr>
          <p:nvPr>
            <p:ph type="ctrTitle"/>
          </p:nvPr>
        </p:nvSpPr>
        <p:spPr>
          <a:xfrm>
            <a:off x="609600" y="2773017"/>
            <a:ext cx="5075583" cy="1311965"/>
          </a:xfrm>
          <a:prstGeom prst="rect">
            <a:avLst/>
          </a:prstGeom>
        </p:spPr>
        <p:txBody>
          <a:bodyPr anchor="b">
            <a:normAutofit/>
          </a:bodyPr>
          <a:lstStyle>
            <a:lvl1pPr algn="l">
              <a:defRPr sz="4400">
                <a:solidFill>
                  <a:schemeClr val="accent1">
                    <a:lumMod val="75000"/>
                  </a:schemeClr>
                </a:solidFill>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AF6CFAC2-765E-A14B-9F6B-BD4ADD8FABED}"/>
              </a:ext>
            </a:extLst>
          </p:cNvPr>
          <p:cNvSpPr txBox="1">
            <a:spLocks/>
          </p:cNvSpPr>
          <p:nvPr userDrawn="1"/>
        </p:nvSpPr>
        <p:spPr>
          <a:xfrm>
            <a:off x="11244470" y="6445800"/>
            <a:ext cx="662609" cy="412200"/>
          </a:xfrm>
          <a:prstGeom prst="rect">
            <a:avLst/>
          </a:prstGeom>
        </p:spPr>
        <p:txBody>
          <a:bodyPr/>
          <a:lstStyle>
            <a:defPPr>
              <a:defRPr lang="en-US"/>
            </a:defPPr>
            <a:lvl1pPr marL="0" algn="ctr" defTabSz="914400" rtl="0" eaLnBrk="1" latinLnBrk="0" hangingPunct="1">
              <a:defRPr sz="16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4954AE-655E-3A45-B8E8-3A4164A37C48}" type="slidenum">
              <a:rPr lang="en-US" smtClean="0"/>
              <a:pPr/>
              <a:t>‹#›</a:t>
            </a:fld>
            <a:endParaRPr lang="en-US" dirty="0"/>
          </a:p>
        </p:txBody>
      </p:sp>
    </p:spTree>
    <p:extLst>
      <p:ext uri="{BB962C8B-B14F-4D97-AF65-F5344CB8AC3E}">
        <p14:creationId xmlns:p14="http://schemas.microsoft.com/office/powerpoint/2010/main" val="2536813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AA5CB9-0126-4C26-AEC4-DA6AA51ED3CC}"/>
              </a:ext>
            </a:extLst>
          </p:cNvPr>
          <p:cNvPicPr>
            <a:picLocks noChangeAspect="1"/>
          </p:cNvPicPr>
          <p:nvPr userDrawn="1"/>
        </p:nvPicPr>
        <p:blipFill>
          <a:blip r:embed="rId5"/>
          <a:srcRect/>
          <a:stretch/>
        </p:blipFill>
        <p:spPr>
          <a:xfrm>
            <a:off x="0" y="0"/>
            <a:ext cx="12192000" cy="6858000"/>
          </a:xfrm>
          <a:prstGeom prst="rect">
            <a:avLst/>
          </a:prstGeom>
        </p:spPr>
      </p:pic>
      <p:sp>
        <p:nvSpPr>
          <p:cNvPr id="10" name="Title Placeholder 1">
            <a:extLst>
              <a:ext uri="{FF2B5EF4-FFF2-40B4-BE49-F238E27FC236}">
                <a16:creationId xmlns:a16="http://schemas.microsoft.com/office/drawing/2014/main" id="{E8902691-DD1B-E34F-B868-7E883DD11E6D}"/>
              </a:ext>
            </a:extLst>
          </p:cNvPr>
          <p:cNvSpPr>
            <a:spLocks noGrp="1"/>
          </p:cNvSpPr>
          <p:nvPr>
            <p:ph type="title"/>
          </p:nvPr>
        </p:nvSpPr>
        <p:spPr>
          <a:xfrm>
            <a:off x="291548" y="260522"/>
            <a:ext cx="9399105" cy="365126"/>
          </a:xfrm>
          <a:prstGeom prst="rect">
            <a:avLst/>
          </a:prstGeom>
        </p:spPr>
        <p:txBody>
          <a:bodyPr vert="horz" lIns="91440" tIns="45720" rIns="91440" bIns="45720" rtlCol="0" anchor="ctr">
            <a:noAutofit/>
          </a:bodyPr>
          <a:lstStyle/>
          <a:p>
            <a:r>
              <a:rPr lang="en-US" dirty="0"/>
              <a:t>Click to edit Master title style</a:t>
            </a:r>
          </a:p>
        </p:txBody>
      </p:sp>
      <p:sp>
        <p:nvSpPr>
          <p:cNvPr id="11" name="Text Placeholder 2">
            <a:extLst>
              <a:ext uri="{FF2B5EF4-FFF2-40B4-BE49-F238E27FC236}">
                <a16:creationId xmlns:a16="http://schemas.microsoft.com/office/drawing/2014/main" id="{61905AAF-612E-AC49-AFA6-FF5AA6E279D9}"/>
              </a:ext>
            </a:extLst>
          </p:cNvPr>
          <p:cNvSpPr>
            <a:spLocks noGrp="1"/>
          </p:cNvSpPr>
          <p:nvPr>
            <p:ph type="body" idx="1"/>
          </p:nvPr>
        </p:nvSpPr>
        <p:spPr>
          <a:xfrm>
            <a:off x="1108213" y="1360056"/>
            <a:ext cx="90412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3D6BC479-37F3-984D-B365-DAB0F14858FB}"/>
              </a:ext>
            </a:extLst>
          </p:cNvPr>
          <p:cNvSpPr txBox="1">
            <a:spLocks/>
          </p:cNvSpPr>
          <p:nvPr userDrawn="1"/>
        </p:nvSpPr>
        <p:spPr>
          <a:xfrm>
            <a:off x="11244470" y="6445800"/>
            <a:ext cx="662609" cy="412200"/>
          </a:xfrm>
          <a:prstGeom prst="rect">
            <a:avLst/>
          </a:prstGeom>
        </p:spPr>
        <p:txBody>
          <a:bodyPr/>
          <a:lstStyle>
            <a:defPPr>
              <a:defRPr lang="en-US"/>
            </a:defPPr>
            <a:lvl1pPr marL="0" algn="ctr" defTabSz="914400" rtl="0" eaLnBrk="1" latinLnBrk="0" hangingPunct="1">
              <a:defRPr sz="16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4954AE-655E-3A45-B8E8-3A4164A37C48}" type="slidenum">
              <a:rPr lang="en-US" smtClean="0"/>
              <a:pPr/>
              <a:t>‹#›</a:t>
            </a:fld>
            <a:endParaRPr lang="en-US" dirty="0"/>
          </a:p>
        </p:txBody>
      </p:sp>
    </p:spTree>
    <p:extLst>
      <p:ext uri="{BB962C8B-B14F-4D97-AF65-F5344CB8AC3E}">
        <p14:creationId xmlns:p14="http://schemas.microsoft.com/office/powerpoint/2010/main" val="2099726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32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fpglobal.org/USFoundation/be-cause-campaign-toolkit#toolki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8CC1C26-FC2F-FE4D-96B2-5507AF193B91}"/>
              </a:ext>
            </a:extLst>
          </p:cNvPr>
          <p:cNvSpPr>
            <a:spLocks noGrp="1"/>
          </p:cNvSpPr>
          <p:nvPr>
            <p:ph type="ctrTitle"/>
          </p:nvPr>
        </p:nvSpPr>
        <p:spPr>
          <a:xfrm>
            <a:off x="420756" y="2592664"/>
            <a:ext cx="11350488" cy="975484"/>
          </a:xfrm>
          <a:prstGeom prst="rect">
            <a:avLst/>
          </a:prstGeom>
        </p:spPr>
        <p:txBody>
          <a:bodyPr anchor="b">
            <a:normAutofit/>
          </a:bodyPr>
          <a:lstStyle>
            <a:lvl1pPr algn="l">
              <a:defRPr sz="4400">
                <a:solidFill>
                  <a:schemeClr val="bg1"/>
                </a:solidFill>
              </a:defRPr>
            </a:lvl1pPr>
          </a:lstStyle>
          <a:p>
            <a:pPr algn="ctr"/>
            <a:r>
              <a:rPr lang="en-US" dirty="0"/>
              <a:t>BE the CAUSE Webinar 2026</a:t>
            </a:r>
          </a:p>
        </p:txBody>
      </p:sp>
      <p:pic>
        <p:nvPicPr>
          <p:cNvPr id="4" name="Picture 3">
            <a:extLst>
              <a:ext uri="{FF2B5EF4-FFF2-40B4-BE49-F238E27FC236}">
                <a16:creationId xmlns:a16="http://schemas.microsoft.com/office/drawing/2014/main" id="{E81B1361-9E83-4288-89B8-C469E90BA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651" y="3660224"/>
            <a:ext cx="6046698" cy="1283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39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575-407D-8543-A95D-D35F863F72BC}"/>
              </a:ext>
            </a:extLst>
          </p:cNvPr>
          <p:cNvSpPr>
            <a:spLocks noGrp="1"/>
          </p:cNvSpPr>
          <p:nvPr>
            <p:ph type="title"/>
          </p:nvPr>
        </p:nvSpPr>
        <p:spPr>
          <a:xfrm>
            <a:off x="291548" y="260522"/>
            <a:ext cx="9399105" cy="365126"/>
          </a:xfrm>
        </p:spPr>
        <p:txBody>
          <a:bodyPr/>
          <a:lstStyle/>
          <a:p>
            <a:r>
              <a:rPr lang="en-US" dirty="0"/>
              <a:t>2025 Foundation Grant Back Usage</a:t>
            </a:r>
          </a:p>
        </p:txBody>
      </p:sp>
      <p:pic>
        <p:nvPicPr>
          <p:cNvPr id="2" name="Picture 1">
            <a:extLst>
              <a:ext uri="{FF2B5EF4-FFF2-40B4-BE49-F238E27FC236}">
                <a16:creationId xmlns:a16="http://schemas.microsoft.com/office/drawing/2014/main" id="{2DC5F75A-B1BA-D125-A46C-21F91DA47EBF}"/>
              </a:ext>
            </a:extLst>
          </p:cNvPr>
          <p:cNvPicPr>
            <a:picLocks noChangeAspect="1"/>
          </p:cNvPicPr>
          <p:nvPr/>
        </p:nvPicPr>
        <p:blipFill rotWithShape="1">
          <a:blip r:embed="rId3"/>
          <a:srcRect l="19872" t="25641" r="46635" b="13834"/>
          <a:stretch>
            <a:fillRect/>
          </a:stretch>
        </p:blipFill>
        <p:spPr bwMode="auto">
          <a:xfrm>
            <a:off x="2993707" y="1150718"/>
            <a:ext cx="5153350" cy="50056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053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928E9-EA51-4779-BDBF-16C7DCF6F50D}"/>
              </a:ext>
            </a:extLst>
          </p:cNvPr>
          <p:cNvSpPr>
            <a:spLocks noGrp="1"/>
          </p:cNvSpPr>
          <p:nvPr>
            <p:ph type="title"/>
          </p:nvPr>
        </p:nvSpPr>
        <p:spPr>
          <a:xfrm>
            <a:off x="291548" y="260522"/>
            <a:ext cx="10192980" cy="365126"/>
          </a:xfrm>
        </p:spPr>
        <p:txBody>
          <a:bodyPr/>
          <a:lstStyle/>
          <a:p>
            <a:r>
              <a:rPr lang="en-US" b="1" dirty="0">
                <a:latin typeface="+mn-lt"/>
              </a:rPr>
              <a:t>Foundation Initiatives </a:t>
            </a:r>
          </a:p>
        </p:txBody>
      </p:sp>
      <p:sp>
        <p:nvSpPr>
          <p:cNvPr id="4" name="TextBox 3">
            <a:extLst>
              <a:ext uri="{FF2B5EF4-FFF2-40B4-BE49-F238E27FC236}">
                <a16:creationId xmlns:a16="http://schemas.microsoft.com/office/drawing/2014/main" id="{C64EDBE4-5876-02F2-21A9-EC572EE068C2}"/>
              </a:ext>
            </a:extLst>
          </p:cNvPr>
          <p:cNvSpPr txBox="1"/>
          <p:nvPr/>
        </p:nvSpPr>
        <p:spPr>
          <a:xfrm>
            <a:off x="328654" y="1170227"/>
            <a:ext cx="11534692" cy="954107"/>
          </a:xfrm>
          <a:prstGeom prst="rect">
            <a:avLst/>
          </a:prstGeom>
          <a:noFill/>
        </p:spPr>
        <p:txBody>
          <a:bodyPr wrap="square">
            <a:spAutoFit/>
          </a:bodyPr>
          <a:lstStyle/>
          <a:p>
            <a:r>
              <a:rPr lang="en-US" sz="2800" b="1" i="1" u="none" strike="noStrike" dirty="0">
                <a:solidFill>
                  <a:srgbClr val="333333"/>
                </a:solidFill>
                <a:effectLst/>
              </a:rPr>
              <a:t>The AFP Foundation for Philanthropy </a:t>
            </a:r>
            <a:r>
              <a:rPr lang="en-US" sz="2800" b="0" i="1" u="none" strike="noStrike" dirty="0">
                <a:solidFill>
                  <a:srgbClr val="333333"/>
                </a:solidFill>
                <a:effectLst/>
              </a:rPr>
              <a:t>strengthens the sector </a:t>
            </a:r>
            <a:br>
              <a:rPr lang="en-US" sz="2800" b="0" i="1" u="none" strike="noStrike" dirty="0">
                <a:solidFill>
                  <a:srgbClr val="333333"/>
                </a:solidFill>
                <a:effectLst/>
              </a:rPr>
            </a:br>
            <a:r>
              <a:rPr lang="en-US" sz="2800" b="0" i="1" u="none" strike="noStrike" dirty="0">
                <a:solidFill>
                  <a:srgbClr val="333333"/>
                </a:solidFill>
                <a:effectLst/>
              </a:rPr>
              <a:t>through four key initiatives:</a:t>
            </a:r>
            <a:r>
              <a:rPr lang="en-US" dirty="0">
                <a:solidFill>
                  <a:srgbClr val="333333"/>
                </a:solidFill>
              </a:rPr>
              <a:t>	</a:t>
            </a:r>
            <a:endParaRPr lang="en-US" dirty="0"/>
          </a:p>
        </p:txBody>
      </p:sp>
      <p:sp>
        <p:nvSpPr>
          <p:cNvPr id="6" name="TextBox 5">
            <a:extLst>
              <a:ext uri="{FF2B5EF4-FFF2-40B4-BE49-F238E27FC236}">
                <a16:creationId xmlns:a16="http://schemas.microsoft.com/office/drawing/2014/main" id="{B130D808-CEF1-3307-599B-2CEE85CE1B67}"/>
              </a:ext>
            </a:extLst>
          </p:cNvPr>
          <p:cNvSpPr txBox="1"/>
          <p:nvPr/>
        </p:nvSpPr>
        <p:spPr>
          <a:xfrm>
            <a:off x="328654" y="3979615"/>
            <a:ext cx="2457123" cy="1877437"/>
          </a:xfrm>
          <a:prstGeom prst="rect">
            <a:avLst/>
          </a:prstGeom>
          <a:noFill/>
        </p:spPr>
        <p:txBody>
          <a:bodyPr wrap="square">
            <a:spAutoFit/>
          </a:bodyPr>
          <a:lstStyle/>
          <a:p>
            <a:pPr algn="ctr"/>
            <a:r>
              <a:rPr lang="en-US" sz="4400" b="1" i="0" u="none" strike="noStrike" dirty="0">
                <a:solidFill>
                  <a:schemeClr val="accent1">
                    <a:lumMod val="75000"/>
                  </a:schemeClr>
                </a:solidFill>
                <a:effectLst/>
                <a:cs typeface="Arial" panose="020B0604020202020204" pitchFamily="34" charset="0"/>
              </a:rPr>
              <a:t>1</a:t>
            </a:r>
            <a:endParaRPr lang="en-US" sz="4400" b="1" dirty="0">
              <a:solidFill>
                <a:schemeClr val="accent1">
                  <a:lumMod val="75000"/>
                </a:schemeClr>
              </a:solidFill>
            </a:endParaRPr>
          </a:p>
          <a:p>
            <a:pPr algn="ctr"/>
            <a:r>
              <a:rPr lang="en-US" sz="2400" b="1" i="0" u="none" strike="noStrike" dirty="0">
                <a:solidFill>
                  <a:schemeClr val="accent1">
                    <a:lumMod val="75000"/>
                  </a:schemeClr>
                </a:solidFill>
                <a:effectLst/>
              </a:rPr>
              <a:t>Support Research on Critical </a:t>
            </a:r>
            <a:r>
              <a:rPr lang="en-US" sz="2400" b="1" dirty="0">
                <a:solidFill>
                  <a:schemeClr val="accent1">
                    <a:lumMod val="75000"/>
                  </a:schemeClr>
                </a:solidFill>
              </a:rPr>
              <a:t>I</a:t>
            </a:r>
            <a:r>
              <a:rPr lang="en-US" sz="2400" b="1" i="0" u="none" strike="noStrike" dirty="0">
                <a:solidFill>
                  <a:schemeClr val="accent1">
                    <a:lumMod val="75000"/>
                  </a:schemeClr>
                </a:solidFill>
                <a:effectLst/>
              </a:rPr>
              <a:t>ssues in Fundraising</a:t>
            </a:r>
            <a:endParaRPr lang="en-US" sz="2400" dirty="0">
              <a:solidFill>
                <a:schemeClr val="accent1">
                  <a:lumMod val="75000"/>
                </a:schemeClr>
              </a:solidFill>
            </a:endParaRPr>
          </a:p>
        </p:txBody>
      </p:sp>
      <p:sp>
        <p:nvSpPr>
          <p:cNvPr id="8" name="TextBox 7">
            <a:extLst>
              <a:ext uri="{FF2B5EF4-FFF2-40B4-BE49-F238E27FC236}">
                <a16:creationId xmlns:a16="http://schemas.microsoft.com/office/drawing/2014/main" id="{427F1E43-78E4-F459-968A-234FDA50F315}"/>
              </a:ext>
            </a:extLst>
          </p:cNvPr>
          <p:cNvSpPr txBox="1"/>
          <p:nvPr/>
        </p:nvSpPr>
        <p:spPr>
          <a:xfrm>
            <a:off x="3004056" y="3979616"/>
            <a:ext cx="2758336" cy="1508105"/>
          </a:xfrm>
          <a:prstGeom prst="rect">
            <a:avLst/>
          </a:prstGeom>
          <a:noFill/>
        </p:spPr>
        <p:txBody>
          <a:bodyPr wrap="square">
            <a:spAutoFit/>
          </a:bodyPr>
          <a:lstStyle/>
          <a:p>
            <a:pPr algn="ctr"/>
            <a:r>
              <a:rPr lang="en-US" sz="4400" b="1" i="0" u="none" strike="noStrike" dirty="0">
                <a:solidFill>
                  <a:schemeClr val="accent1">
                    <a:lumMod val="75000"/>
                  </a:schemeClr>
                </a:solidFill>
                <a:effectLst/>
                <a:cs typeface="Arial" panose="020B0604020202020204" pitchFamily="34" charset="0"/>
              </a:rPr>
              <a:t>2</a:t>
            </a:r>
            <a:endParaRPr lang="en-US" sz="4400" b="1" dirty="0">
              <a:solidFill>
                <a:schemeClr val="accent1">
                  <a:lumMod val="75000"/>
                </a:schemeClr>
              </a:solidFill>
              <a:cs typeface="Arial" panose="020B0604020202020204" pitchFamily="34" charset="0"/>
            </a:endParaRPr>
          </a:p>
          <a:p>
            <a:pPr algn="ctr"/>
            <a:r>
              <a:rPr lang="en-US" sz="2400" b="1" i="0" u="none" strike="noStrike" dirty="0">
                <a:solidFill>
                  <a:schemeClr val="accent1">
                    <a:lumMod val="75000"/>
                  </a:schemeClr>
                </a:solidFill>
                <a:effectLst/>
                <a:cs typeface="Arial" panose="020B0604020202020204" pitchFamily="34" charset="0"/>
              </a:rPr>
              <a:t>Attract and Develop Fundraising Leaders</a:t>
            </a:r>
            <a:endParaRPr lang="en-US" sz="2400" i="0" u="none" strike="noStrike" dirty="0">
              <a:solidFill>
                <a:schemeClr val="accent1">
                  <a:lumMod val="75000"/>
                </a:schemeClr>
              </a:solidFill>
              <a:effectLst/>
              <a:cs typeface="Arial" panose="020B0604020202020204" pitchFamily="34" charset="0"/>
            </a:endParaRPr>
          </a:p>
        </p:txBody>
      </p:sp>
      <p:sp>
        <p:nvSpPr>
          <p:cNvPr id="9" name="TextBox 8">
            <a:extLst>
              <a:ext uri="{FF2B5EF4-FFF2-40B4-BE49-F238E27FC236}">
                <a16:creationId xmlns:a16="http://schemas.microsoft.com/office/drawing/2014/main" id="{386C502C-3CC9-CE18-65F7-71647049DA6E}"/>
              </a:ext>
            </a:extLst>
          </p:cNvPr>
          <p:cNvSpPr txBox="1"/>
          <p:nvPr/>
        </p:nvSpPr>
        <p:spPr>
          <a:xfrm>
            <a:off x="5869294" y="3979616"/>
            <a:ext cx="3024178" cy="1877437"/>
          </a:xfrm>
          <a:prstGeom prst="rect">
            <a:avLst/>
          </a:prstGeom>
          <a:noFill/>
        </p:spPr>
        <p:txBody>
          <a:bodyPr wrap="square">
            <a:spAutoFit/>
          </a:bodyPr>
          <a:lstStyle/>
          <a:p>
            <a:pPr algn="ctr"/>
            <a:r>
              <a:rPr lang="en-US" sz="4400" b="1" i="0" u="none" strike="noStrike" dirty="0">
                <a:solidFill>
                  <a:schemeClr val="accent1">
                    <a:lumMod val="75000"/>
                  </a:schemeClr>
                </a:solidFill>
                <a:effectLst/>
                <a:cs typeface="Arial" panose="020B0604020202020204" pitchFamily="34" charset="0"/>
              </a:rPr>
              <a:t>3</a:t>
            </a:r>
            <a:endParaRPr lang="en-US" sz="4400" b="1" dirty="0">
              <a:solidFill>
                <a:schemeClr val="accent1">
                  <a:lumMod val="75000"/>
                </a:schemeClr>
              </a:solidFill>
            </a:endParaRPr>
          </a:p>
          <a:p>
            <a:pPr algn="ctr"/>
            <a:r>
              <a:rPr lang="en-US" sz="2400" b="1" dirty="0">
                <a:solidFill>
                  <a:schemeClr val="accent1">
                    <a:lumMod val="75000"/>
                  </a:schemeClr>
                </a:solidFill>
                <a:cs typeface="Arial" panose="020B0604020202020204" pitchFamily="34" charset="0"/>
              </a:rPr>
              <a:t>Strengthen the Sector Through a More Diverse Workforce</a:t>
            </a:r>
          </a:p>
        </p:txBody>
      </p:sp>
      <p:sp>
        <p:nvSpPr>
          <p:cNvPr id="10" name="TextBox 9">
            <a:extLst>
              <a:ext uri="{FF2B5EF4-FFF2-40B4-BE49-F238E27FC236}">
                <a16:creationId xmlns:a16="http://schemas.microsoft.com/office/drawing/2014/main" id="{299C3886-43B7-B726-33E7-41168CD816CA}"/>
              </a:ext>
            </a:extLst>
          </p:cNvPr>
          <p:cNvSpPr txBox="1"/>
          <p:nvPr/>
        </p:nvSpPr>
        <p:spPr>
          <a:xfrm>
            <a:off x="8777086" y="3979614"/>
            <a:ext cx="3199904" cy="1877437"/>
          </a:xfrm>
          <a:prstGeom prst="rect">
            <a:avLst/>
          </a:prstGeom>
          <a:noFill/>
        </p:spPr>
        <p:txBody>
          <a:bodyPr wrap="square">
            <a:spAutoFit/>
          </a:bodyPr>
          <a:lstStyle/>
          <a:p>
            <a:pPr algn="ctr"/>
            <a:r>
              <a:rPr lang="en-US" sz="4400" b="1" i="0" u="none" strike="noStrike" dirty="0">
                <a:solidFill>
                  <a:schemeClr val="accent1">
                    <a:lumMod val="75000"/>
                  </a:schemeClr>
                </a:solidFill>
                <a:effectLst/>
                <a:cs typeface="Arial" panose="020B0604020202020204" pitchFamily="34" charset="0"/>
              </a:rPr>
              <a:t>4</a:t>
            </a:r>
            <a:endParaRPr lang="en-US" sz="4400" b="1" dirty="0">
              <a:solidFill>
                <a:schemeClr val="accent1">
                  <a:lumMod val="75000"/>
                </a:schemeClr>
              </a:solidFill>
              <a:cs typeface="Arial" panose="020B0604020202020204" pitchFamily="34" charset="0"/>
            </a:endParaRPr>
          </a:p>
          <a:p>
            <a:pPr algn="ctr"/>
            <a:r>
              <a:rPr lang="en-US" sz="2400" b="1" dirty="0">
                <a:solidFill>
                  <a:schemeClr val="accent1">
                    <a:lumMod val="75000"/>
                  </a:schemeClr>
                </a:solidFill>
                <a:cs typeface="Arial" panose="020B0604020202020204" pitchFamily="34" charset="0"/>
              </a:rPr>
              <a:t>Enhance Public Trust </a:t>
            </a:r>
            <a:br>
              <a:rPr lang="en-US" sz="2400" b="1" dirty="0">
                <a:solidFill>
                  <a:schemeClr val="accent1">
                    <a:lumMod val="75000"/>
                  </a:schemeClr>
                </a:solidFill>
                <a:cs typeface="Arial" panose="020B0604020202020204" pitchFamily="34" charset="0"/>
              </a:rPr>
            </a:br>
            <a:r>
              <a:rPr lang="en-US" sz="2400" b="1" dirty="0">
                <a:solidFill>
                  <a:schemeClr val="accent1">
                    <a:lumMod val="75000"/>
                  </a:schemeClr>
                </a:solidFill>
                <a:cs typeface="Arial" panose="020B0604020202020204" pitchFamily="34" charset="0"/>
              </a:rPr>
              <a:t>in Nonprofit Organizations</a:t>
            </a:r>
          </a:p>
        </p:txBody>
      </p:sp>
      <p:pic>
        <p:nvPicPr>
          <p:cNvPr id="12" name="Picture 11" descr="Icon&#10;&#10;Description automatically generated">
            <a:extLst>
              <a:ext uri="{FF2B5EF4-FFF2-40B4-BE49-F238E27FC236}">
                <a16:creationId xmlns:a16="http://schemas.microsoft.com/office/drawing/2014/main" id="{BA63ADF6-4A18-1C14-572F-9EF629547D1D}"/>
              </a:ext>
            </a:extLst>
          </p:cNvPr>
          <p:cNvPicPr>
            <a:picLocks noChangeAspect="1"/>
          </p:cNvPicPr>
          <p:nvPr/>
        </p:nvPicPr>
        <p:blipFill>
          <a:blip r:embed="rId3"/>
          <a:stretch>
            <a:fillRect/>
          </a:stretch>
        </p:blipFill>
        <p:spPr>
          <a:xfrm>
            <a:off x="771551" y="2292873"/>
            <a:ext cx="1789608" cy="1789608"/>
          </a:xfrm>
          <a:prstGeom prst="rect">
            <a:avLst/>
          </a:prstGeom>
        </p:spPr>
      </p:pic>
      <p:pic>
        <p:nvPicPr>
          <p:cNvPr id="14" name="Picture 13" descr="A picture containing text, tableware, dishware, plate&#10;&#10;Description automatically generated">
            <a:extLst>
              <a:ext uri="{FF2B5EF4-FFF2-40B4-BE49-F238E27FC236}">
                <a16:creationId xmlns:a16="http://schemas.microsoft.com/office/drawing/2014/main" id="{97FD5C52-5A15-6C59-9A1F-B8020C4577ED}"/>
              </a:ext>
            </a:extLst>
          </p:cNvPr>
          <p:cNvPicPr>
            <a:picLocks noChangeAspect="1"/>
          </p:cNvPicPr>
          <p:nvPr/>
        </p:nvPicPr>
        <p:blipFill>
          <a:blip r:embed="rId4"/>
          <a:stretch>
            <a:fillRect/>
          </a:stretch>
        </p:blipFill>
        <p:spPr>
          <a:xfrm>
            <a:off x="9325555" y="2372506"/>
            <a:ext cx="2208454" cy="2208454"/>
          </a:xfrm>
          <a:prstGeom prst="rect">
            <a:avLst/>
          </a:prstGeom>
        </p:spPr>
      </p:pic>
      <p:pic>
        <p:nvPicPr>
          <p:cNvPr id="16" name="Picture 15" descr="Icon&#10;&#10;Description automatically generated">
            <a:extLst>
              <a:ext uri="{FF2B5EF4-FFF2-40B4-BE49-F238E27FC236}">
                <a16:creationId xmlns:a16="http://schemas.microsoft.com/office/drawing/2014/main" id="{2365A4EC-7EBF-5E5B-BB1B-E90B0210F4FE}"/>
              </a:ext>
            </a:extLst>
          </p:cNvPr>
          <p:cNvPicPr>
            <a:picLocks noChangeAspect="1"/>
          </p:cNvPicPr>
          <p:nvPr/>
        </p:nvPicPr>
        <p:blipFill>
          <a:blip r:embed="rId5"/>
          <a:stretch>
            <a:fillRect/>
          </a:stretch>
        </p:blipFill>
        <p:spPr>
          <a:xfrm>
            <a:off x="6424656" y="2386794"/>
            <a:ext cx="1861673" cy="1861673"/>
          </a:xfrm>
          <a:prstGeom prst="rect">
            <a:avLst/>
          </a:prstGeom>
        </p:spPr>
      </p:pic>
      <p:pic>
        <p:nvPicPr>
          <p:cNvPr id="18" name="Picture 17" descr="Logo, icon&#10;&#10;Description automatically generated">
            <a:extLst>
              <a:ext uri="{FF2B5EF4-FFF2-40B4-BE49-F238E27FC236}">
                <a16:creationId xmlns:a16="http://schemas.microsoft.com/office/drawing/2014/main" id="{F1524F7D-5621-BAB4-30CE-95CD7CAA224C}"/>
              </a:ext>
            </a:extLst>
          </p:cNvPr>
          <p:cNvPicPr>
            <a:picLocks noChangeAspect="1"/>
          </p:cNvPicPr>
          <p:nvPr/>
        </p:nvPicPr>
        <p:blipFill>
          <a:blip r:embed="rId6"/>
          <a:stretch>
            <a:fillRect/>
          </a:stretch>
        </p:blipFill>
        <p:spPr>
          <a:xfrm>
            <a:off x="3421799" y="2292872"/>
            <a:ext cx="2132327" cy="2132327"/>
          </a:xfrm>
          <a:prstGeom prst="rect">
            <a:avLst/>
          </a:prstGeom>
        </p:spPr>
      </p:pic>
    </p:spTree>
    <p:extLst>
      <p:ext uri="{BB962C8B-B14F-4D97-AF65-F5344CB8AC3E}">
        <p14:creationId xmlns:p14="http://schemas.microsoft.com/office/powerpoint/2010/main" val="224208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5B88-58EE-40D7-BE6C-888B80295A5D}"/>
              </a:ext>
            </a:extLst>
          </p:cNvPr>
          <p:cNvSpPr>
            <a:spLocks noGrp="1"/>
          </p:cNvSpPr>
          <p:nvPr>
            <p:ph type="ctrTitle"/>
          </p:nvPr>
        </p:nvSpPr>
        <p:spPr>
          <a:xfrm>
            <a:off x="3581400" y="801613"/>
            <a:ext cx="7877175" cy="826190"/>
          </a:xfrm>
        </p:spPr>
        <p:txBody>
          <a:bodyPr/>
          <a:lstStyle/>
          <a:p>
            <a:r>
              <a:rPr lang="en-US" dirty="0"/>
              <a:t>BE the CAUSE Grant Back Program</a:t>
            </a:r>
          </a:p>
        </p:txBody>
      </p:sp>
      <p:pic>
        <p:nvPicPr>
          <p:cNvPr id="3" name="Picture 2">
            <a:extLst>
              <a:ext uri="{FF2B5EF4-FFF2-40B4-BE49-F238E27FC236}">
                <a16:creationId xmlns:a16="http://schemas.microsoft.com/office/drawing/2014/main" id="{D97EB55D-21FD-1D27-B793-7999C30EF03F}"/>
              </a:ext>
            </a:extLst>
          </p:cNvPr>
          <p:cNvPicPr>
            <a:picLocks noChangeAspect="1"/>
          </p:cNvPicPr>
          <p:nvPr/>
        </p:nvPicPr>
        <p:blipFill>
          <a:blip r:embed="rId3"/>
          <a:stretch>
            <a:fillRect/>
          </a:stretch>
        </p:blipFill>
        <p:spPr>
          <a:xfrm>
            <a:off x="1490598" y="1955901"/>
            <a:ext cx="9210803" cy="3800322"/>
          </a:xfrm>
          <a:prstGeom prst="rect">
            <a:avLst/>
          </a:prstGeom>
        </p:spPr>
      </p:pic>
    </p:spTree>
    <p:extLst>
      <p:ext uri="{BB962C8B-B14F-4D97-AF65-F5344CB8AC3E}">
        <p14:creationId xmlns:p14="http://schemas.microsoft.com/office/powerpoint/2010/main" val="2111304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9DC726-B7B1-BD97-B4FF-54F6C66B2882}"/>
              </a:ext>
            </a:extLst>
          </p:cNvPr>
          <p:cNvSpPr>
            <a:spLocks noGrp="1"/>
          </p:cNvSpPr>
          <p:nvPr>
            <p:ph idx="1"/>
          </p:nvPr>
        </p:nvSpPr>
        <p:spPr>
          <a:xfrm>
            <a:off x="649358" y="1253331"/>
            <a:ext cx="10163785" cy="4351338"/>
          </a:xfrm>
        </p:spPr>
        <p:txBody>
          <a:bodyPr/>
          <a:lstStyle/>
          <a:p>
            <a:r>
              <a:rPr lang="en-US" dirty="0"/>
              <a:t>Also known as the BE the CAUSE Campaign Chair</a:t>
            </a:r>
          </a:p>
          <a:p>
            <a:r>
              <a:rPr lang="en-US" dirty="0"/>
              <a:t>Main Responsibilities: Educate, cultivate, solicit, and steward</a:t>
            </a:r>
          </a:p>
          <a:p>
            <a:r>
              <a:rPr lang="en-US" dirty="0"/>
              <a:t>Key Tasks: Recruiting, recognizing donors, communication, educating chapter leaders, and coordinating the campaign's efforts.</a:t>
            </a:r>
          </a:p>
          <a:p>
            <a:r>
              <a:rPr lang="en-US" dirty="0"/>
              <a:t>Make a personally meaningful gift to the BE the CAUSE campaign </a:t>
            </a:r>
          </a:p>
          <a:p>
            <a:endParaRPr lang="en-US" dirty="0"/>
          </a:p>
          <a:p>
            <a:endParaRPr lang="en-US" dirty="0"/>
          </a:p>
        </p:txBody>
      </p:sp>
      <p:sp>
        <p:nvSpPr>
          <p:cNvPr id="5" name="Title 4">
            <a:extLst>
              <a:ext uri="{FF2B5EF4-FFF2-40B4-BE49-F238E27FC236}">
                <a16:creationId xmlns:a16="http://schemas.microsoft.com/office/drawing/2014/main" id="{B9704CCB-5E84-F18B-C0DB-1211C755C4FE}"/>
              </a:ext>
            </a:extLst>
          </p:cNvPr>
          <p:cNvSpPr>
            <a:spLocks noGrp="1"/>
          </p:cNvSpPr>
          <p:nvPr>
            <p:ph type="title"/>
          </p:nvPr>
        </p:nvSpPr>
        <p:spPr/>
        <p:txBody>
          <a:bodyPr/>
          <a:lstStyle/>
          <a:p>
            <a:r>
              <a:rPr lang="en-US" dirty="0"/>
              <a:t>Foundation Development Chair (FDC)</a:t>
            </a:r>
          </a:p>
        </p:txBody>
      </p:sp>
    </p:spTree>
    <p:extLst>
      <p:ext uri="{BB962C8B-B14F-4D97-AF65-F5344CB8AC3E}">
        <p14:creationId xmlns:p14="http://schemas.microsoft.com/office/powerpoint/2010/main" val="869342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5B88-58EE-40D7-BE6C-888B80295A5D}"/>
              </a:ext>
            </a:extLst>
          </p:cNvPr>
          <p:cNvSpPr>
            <a:spLocks noGrp="1"/>
          </p:cNvSpPr>
          <p:nvPr>
            <p:ph type="ctrTitle"/>
          </p:nvPr>
        </p:nvSpPr>
        <p:spPr>
          <a:xfrm>
            <a:off x="609600" y="2773017"/>
            <a:ext cx="9101559" cy="1311965"/>
          </a:xfrm>
        </p:spPr>
        <p:txBody>
          <a:bodyPr>
            <a:normAutofit fontScale="90000"/>
          </a:bodyPr>
          <a:lstStyle/>
          <a:p>
            <a:r>
              <a:rPr lang="en-US" dirty="0"/>
              <a:t>2026 BE the CAUSE Resources and Tool Kit</a:t>
            </a:r>
            <a:br>
              <a:rPr lang="en-US" dirty="0"/>
            </a:br>
            <a:endParaRPr lang="en-US" dirty="0"/>
          </a:p>
        </p:txBody>
      </p:sp>
      <p:sp>
        <p:nvSpPr>
          <p:cNvPr id="3" name="TextBox 2">
            <a:extLst>
              <a:ext uri="{FF2B5EF4-FFF2-40B4-BE49-F238E27FC236}">
                <a16:creationId xmlns:a16="http://schemas.microsoft.com/office/drawing/2014/main" id="{AD67BEB6-3482-4AA7-ACD7-B20FFF46329D}"/>
              </a:ext>
            </a:extLst>
          </p:cNvPr>
          <p:cNvSpPr txBox="1"/>
          <p:nvPr/>
        </p:nvSpPr>
        <p:spPr>
          <a:xfrm>
            <a:off x="1435261" y="3553428"/>
            <a:ext cx="8044405" cy="369332"/>
          </a:xfrm>
          <a:prstGeom prst="rect">
            <a:avLst/>
          </a:prstGeom>
          <a:noFill/>
        </p:spPr>
        <p:txBody>
          <a:bodyPr wrap="square" rtlCol="0">
            <a:spAutoFit/>
          </a:bodyPr>
          <a:lstStyle/>
          <a:p>
            <a:r>
              <a:rPr lang="en-US" dirty="0">
                <a:solidFill>
                  <a:schemeClr val="accent1"/>
                </a:solidFill>
                <a:hlinkClick r:id="rId3">
                  <a:extLst>
                    <a:ext uri="{A12FA001-AC4F-418D-AE19-62706E023703}">
                      <ahyp:hlinkClr xmlns:ahyp="http://schemas.microsoft.com/office/drawing/2018/hyperlinkcolor" val="tx"/>
                    </a:ext>
                  </a:extLst>
                </a:hlinkClick>
              </a:rPr>
              <a:t>https://afpglobal.org/USFoundation/be-cause-campaign-toolkit#toolkit</a:t>
            </a:r>
            <a:endParaRPr lang="en-US" dirty="0">
              <a:solidFill>
                <a:schemeClr val="accent1"/>
              </a:solidFill>
            </a:endParaRPr>
          </a:p>
        </p:txBody>
      </p:sp>
    </p:spTree>
    <p:extLst>
      <p:ext uri="{BB962C8B-B14F-4D97-AF65-F5344CB8AC3E}">
        <p14:creationId xmlns:p14="http://schemas.microsoft.com/office/powerpoint/2010/main" val="183847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7895-1206-9EEF-7AF1-C376A0EFD578}"/>
              </a:ext>
            </a:extLst>
          </p:cNvPr>
          <p:cNvSpPr>
            <a:spLocks noGrp="1"/>
          </p:cNvSpPr>
          <p:nvPr>
            <p:ph type="ctrTitle"/>
          </p:nvPr>
        </p:nvSpPr>
        <p:spPr>
          <a:xfrm>
            <a:off x="4008375" y="689317"/>
            <a:ext cx="5075583" cy="835346"/>
          </a:xfrm>
        </p:spPr>
        <p:txBody>
          <a:bodyPr/>
          <a:lstStyle/>
          <a:p>
            <a:pPr algn="ctr"/>
            <a:r>
              <a:rPr lang="en-US" dirty="0"/>
              <a:t>Database &amp; Reports </a:t>
            </a:r>
          </a:p>
        </p:txBody>
      </p:sp>
      <p:sp>
        <p:nvSpPr>
          <p:cNvPr id="4" name="TextBox 3">
            <a:extLst>
              <a:ext uri="{FF2B5EF4-FFF2-40B4-BE49-F238E27FC236}">
                <a16:creationId xmlns:a16="http://schemas.microsoft.com/office/drawing/2014/main" id="{AA8D6152-2812-3039-08F0-1982A0DB94FB}"/>
              </a:ext>
            </a:extLst>
          </p:cNvPr>
          <p:cNvSpPr txBox="1"/>
          <p:nvPr/>
        </p:nvSpPr>
        <p:spPr>
          <a:xfrm>
            <a:off x="562707" y="2025747"/>
            <a:ext cx="10747717" cy="2169825"/>
          </a:xfrm>
          <a:prstGeom prst="rect">
            <a:avLst/>
          </a:prstGeom>
          <a:noFill/>
        </p:spPr>
        <p:txBody>
          <a:bodyPr wrap="square" rtlCol="0">
            <a:spAutoFit/>
          </a:bodyPr>
          <a:lstStyle/>
          <a:p>
            <a:pPr marL="285750" indent="-285750">
              <a:buFont typeface="Arial" panose="020B0604020202020204" pitchFamily="34" charset="0"/>
              <a:buChar char="•"/>
            </a:pPr>
            <a:r>
              <a:rPr lang="en-US" sz="2700" dirty="0"/>
              <a:t>No Login Gift Giving</a:t>
            </a:r>
          </a:p>
          <a:p>
            <a:endParaRPr lang="en-US" sz="2700" dirty="0"/>
          </a:p>
          <a:p>
            <a:pPr marL="285750" indent="-285750">
              <a:buFont typeface="Arial" panose="020B0604020202020204" pitchFamily="34" charset="0"/>
              <a:buChar char="•"/>
            </a:pPr>
            <a:r>
              <a:rPr lang="en-US" sz="2700" dirty="0"/>
              <a:t>Text AFP to 571-749-2699</a:t>
            </a:r>
          </a:p>
          <a:p>
            <a:pPr lvl="1"/>
            <a:endParaRPr lang="en-US" sz="2700" dirty="0"/>
          </a:p>
          <a:p>
            <a:pPr marL="285750" indent="-285750">
              <a:buFont typeface="Arial" panose="020B0604020202020204" pitchFamily="34" charset="0"/>
              <a:buChar char="•"/>
            </a:pPr>
            <a:r>
              <a:rPr lang="en-US" sz="2700" dirty="0"/>
              <a:t>New way to access the Chapter Tally reports</a:t>
            </a:r>
          </a:p>
        </p:txBody>
      </p:sp>
    </p:spTree>
    <p:extLst>
      <p:ext uri="{BB962C8B-B14F-4D97-AF65-F5344CB8AC3E}">
        <p14:creationId xmlns:p14="http://schemas.microsoft.com/office/powerpoint/2010/main" val="152444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85940A-45D0-B880-41D5-917AD54FF107}"/>
              </a:ext>
            </a:extLst>
          </p:cNvPr>
          <p:cNvPicPr>
            <a:picLocks noChangeAspect="1"/>
          </p:cNvPicPr>
          <p:nvPr/>
        </p:nvPicPr>
        <p:blipFill rotWithShape="1">
          <a:blip r:embed="rId3"/>
          <a:srcRect t="11138" b="8097"/>
          <a:stretch/>
        </p:blipFill>
        <p:spPr>
          <a:xfrm>
            <a:off x="304799" y="98695"/>
            <a:ext cx="11798735" cy="5416280"/>
          </a:xfrm>
          <a:prstGeom prst="rect">
            <a:avLst/>
          </a:prstGeom>
        </p:spPr>
      </p:pic>
    </p:spTree>
    <p:extLst>
      <p:ext uri="{BB962C8B-B14F-4D97-AF65-F5344CB8AC3E}">
        <p14:creationId xmlns:p14="http://schemas.microsoft.com/office/powerpoint/2010/main" val="137463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9EFB65-883F-5CCF-5050-FFC9FE20776A}"/>
              </a:ext>
            </a:extLst>
          </p:cNvPr>
          <p:cNvPicPr>
            <a:picLocks noChangeAspect="1"/>
          </p:cNvPicPr>
          <p:nvPr/>
        </p:nvPicPr>
        <p:blipFill>
          <a:blip r:embed="rId3"/>
          <a:stretch>
            <a:fillRect/>
          </a:stretch>
        </p:blipFill>
        <p:spPr>
          <a:xfrm>
            <a:off x="209550" y="122327"/>
            <a:ext cx="11915775" cy="4638909"/>
          </a:xfrm>
          <a:prstGeom prst="rect">
            <a:avLst/>
          </a:prstGeom>
        </p:spPr>
      </p:pic>
    </p:spTree>
    <p:extLst>
      <p:ext uri="{BB962C8B-B14F-4D97-AF65-F5344CB8AC3E}">
        <p14:creationId xmlns:p14="http://schemas.microsoft.com/office/powerpoint/2010/main" val="36106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557842-B245-3E3E-E99C-E179AB69FD63}"/>
              </a:ext>
            </a:extLst>
          </p:cNvPr>
          <p:cNvPicPr>
            <a:picLocks noChangeAspect="1"/>
          </p:cNvPicPr>
          <p:nvPr/>
        </p:nvPicPr>
        <p:blipFill>
          <a:blip r:embed="rId3"/>
          <a:stretch>
            <a:fillRect/>
          </a:stretch>
        </p:blipFill>
        <p:spPr>
          <a:xfrm>
            <a:off x="200025" y="0"/>
            <a:ext cx="11991975" cy="5047693"/>
          </a:xfrm>
          <a:prstGeom prst="rect">
            <a:avLst/>
          </a:prstGeom>
        </p:spPr>
      </p:pic>
    </p:spTree>
    <p:extLst>
      <p:ext uri="{BB962C8B-B14F-4D97-AF65-F5344CB8AC3E}">
        <p14:creationId xmlns:p14="http://schemas.microsoft.com/office/powerpoint/2010/main" val="3910199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8DA745-346D-BFD6-F0E4-4B27FABEFF6A}"/>
              </a:ext>
            </a:extLst>
          </p:cNvPr>
          <p:cNvPicPr>
            <a:picLocks noChangeAspect="1"/>
          </p:cNvPicPr>
          <p:nvPr/>
        </p:nvPicPr>
        <p:blipFill>
          <a:blip r:embed="rId3"/>
          <a:stretch>
            <a:fillRect/>
          </a:stretch>
        </p:blipFill>
        <p:spPr>
          <a:xfrm>
            <a:off x="102063" y="171449"/>
            <a:ext cx="11987873" cy="5743575"/>
          </a:xfrm>
          <a:prstGeom prst="rect">
            <a:avLst/>
          </a:prstGeom>
        </p:spPr>
      </p:pic>
    </p:spTree>
    <p:extLst>
      <p:ext uri="{BB962C8B-B14F-4D97-AF65-F5344CB8AC3E}">
        <p14:creationId xmlns:p14="http://schemas.microsoft.com/office/powerpoint/2010/main" val="393968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575-407D-8543-A95D-D35F863F72BC}"/>
              </a:ext>
            </a:extLst>
          </p:cNvPr>
          <p:cNvSpPr>
            <a:spLocks noGrp="1"/>
          </p:cNvSpPr>
          <p:nvPr>
            <p:ph type="title"/>
          </p:nvPr>
        </p:nvSpPr>
        <p:spPr>
          <a:xfrm>
            <a:off x="291548" y="260522"/>
            <a:ext cx="9399105" cy="365126"/>
          </a:xfrm>
        </p:spPr>
        <p:txBody>
          <a:bodyPr/>
          <a:lstStyle/>
          <a:p>
            <a:r>
              <a:rPr lang="en-US" dirty="0"/>
              <a:t>Foundation Development Chair Orientation</a:t>
            </a:r>
          </a:p>
        </p:txBody>
      </p:sp>
      <p:sp>
        <p:nvSpPr>
          <p:cNvPr id="4" name="Content Placeholder 3">
            <a:extLst>
              <a:ext uri="{FF2B5EF4-FFF2-40B4-BE49-F238E27FC236}">
                <a16:creationId xmlns:a16="http://schemas.microsoft.com/office/drawing/2014/main" id="{7180AE2B-2C11-864B-9EDE-1F79C87CCA4F}"/>
              </a:ext>
            </a:extLst>
          </p:cNvPr>
          <p:cNvSpPr>
            <a:spLocks noGrp="1"/>
          </p:cNvSpPr>
          <p:nvPr>
            <p:ph idx="1"/>
          </p:nvPr>
        </p:nvSpPr>
        <p:spPr>
          <a:xfrm>
            <a:off x="71021" y="1360056"/>
            <a:ext cx="12011487" cy="4351338"/>
          </a:xfrm>
        </p:spPr>
        <p:txBody>
          <a:bodyPr>
            <a:normAutofit lnSpcReduction="10000"/>
          </a:bodyPr>
          <a:lstStyle/>
          <a:p>
            <a:pPr algn="ctr"/>
            <a:r>
              <a:rPr lang="en-US" b="1" dirty="0"/>
              <a:t>Presented by:  </a:t>
            </a:r>
          </a:p>
          <a:p>
            <a:pPr algn="ctr"/>
            <a:endParaRPr lang="en-US" sz="800" dirty="0"/>
          </a:p>
          <a:p>
            <a:pPr algn="ctr"/>
            <a:r>
              <a:rPr lang="en-US" dirty="0"/>
              <a:t>Gretchen Gordon, CFRE, AFP Foundation for Philanthropy </a:t>
            </a:r>
          </a:p>
          <a:p>
            <a:pPr marL="0" indent="0" algn="ctr">
              <a:buNone/>
            </a:pPr>
            <a:r>
              <a:rPr lang="en-US" dirty="0"/>
              <a:t>Fundraising Board Chair-elect</a:t>
            </a:r>
          </a:p>
          <a:p>
            <a:pPr algn="ctr"/>
            <a:r>
              <a:rPr lang="en-US" dirty="0"/>
              <a:t>Ann Hale, CFRE Interim Executive Vice President, Foundation Staff</a:t>
            </a:r>
          </a:p>
          <a:p>
            <a:pPr algn="ctr"/>
            <a:r>
              <a:rPr lang="en-US" dirty="0"/>
              <a:t>Ayat Hassan, MBA Foundation Operations Director, Foundation Staff</a:t>
            </a:r>
          </a:p>
          <a:p>
            <a:pPr algn="ctr"/>
            <a:endParaRPr lang="en-US" dirty="0"/>
          </a:p>
          <a:p>
            <a:pPr algn="ctr"/>
            <a:endParaRPr lang="en-US" sz="3200" dirty="0"/>
          </a:p>
          <a:p>
            <a:pPr marL="0" indent="0" algn="ctr">
              <a:buNone/>
            </a:pPr>
            <a:r>
              <a:rPr lang="en-US" b="1" dirty="0"/>
              <a:t>  </a:t>
            </a:r>
            <a:r>
              <a:rPr lang="en-US" sz="3200" b="1" dirty="0"/>
              <a:t>February 26, 2026</a:t>
            </a:r>
          </a:p>
          <a:p>
            <a:endParaRPr lang="en-US" dirty="0"/>
          </a:p>
        </p:txBody>
      </p:sp>
    </p:spTree>
    <p:extLst>
      <p:ext uri="{BB962C8B-B14F-4D97-AF65-F5344CB8AC3E}">
        <p14:creationId xmlns:p14="http://schemas.microsoft.com/office/powerpoint/2010/main" val="2593033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66AC-9D32-4231-BB60-1CBE5E0FA7BF}"/>
              </a:ext>
            </a:extLst>
          </p:cNvPr>
          <p:cNvSpPr>
            <a:spLocks noGrp="1"/>
          </p:cNvSpPr>
          <p:nvPr>
            <p:ph type="title"/>
          </p:nvPr>
        </p:nvSpPr>
        <p:spPr/>
        <p:txBody>
          <a:bodyPr/>
          <a:lstStyle/>
          <a:p>
            <a:r>
              <a:rPr lang="en-US" dirty="0"/>
              <a:t>How does the Foundation support your work?</a:t>
            </a:r>
          </a:p>
        </p:txBody>
      </p:sp>
      <p:sp>
        <p:nvSpPr>
          <p:cNvPr id="3" name="Content Placeholder 2">
            <a:extLst>
              <a:ext uri="{FF2B5EF4-FFF2-40B4-BE49-F238E27FC236}">
                <a16:creationId xmlns:a16="http://schemas.microsoft.com/office/drawing/2014/main" id="{D6EEBF80-9B20-41E4-B552-CE7F115431DE}"/>
              </a:ext>
            </a:extLst>
          </p:cNvPr>
          <p:cNvSpPr>
            <a:spLocks noGrp="1"/>
          </p:cNvSpPr>
          <p:nvPr>
            <p:ph idx="1"/>
          </p:nvPr>
        </p:nvSpPr>
        <p:spPr>
          <a:xfrm>
            <a:off x="532782" y="1360056"/>
            <a:ext cx="10083865" cy="4351338"/>
          </a:xfrm>
        </p:spPr>
        <p:txBody>
          <a:bodyPr/>
          <a:lstStyle/>
          <a:p>
            <a:r>
              <a:rPr lang="en-US" dirty="0"/>
              <a:t>Donor Acknowledgment Policy</a:t>
            </a:r>
          </a:p>
          <a:p>
            <a:r>
              <a:rPr lang="en-US" dirty="0"/>
              <a:t>Stewardship</a:t>
            </a:r>
          </a:p>
          <a:p>
            <a:pPr lvl="1"/>
            <a:r>
              <a:rPr lang="en-US" dirty="0"/>
              <a:t>Gift processing/thank you letters</a:t>
            </a:r>
          </a:p>
          <a:p>
            <a:pPr lvl="1"/>
            <a:r>
              <a:rPr lang="en-US" dirty="0"/>
              <a:t>Pledge reminders</a:t>
            </a:r>
          </a:p>
          <a:p>
            <a:pPr lvl="1"/>
            <a:r>
              <a:rPr lang="en-US" dirty="0"/>
              <a:t>Renewal letters</a:t>
            </a:r>
          </a:p>
          <a:p>
            <a:pPr lvl="1"/>
            <a:r>
              <a:rPr lang="en-US" dirty="0"/>
              <a:t>Donor Pins </a:t>
            </a:r>
          </a:p>
          <a:p>
            <a:r>
              <a:rPr lang="en-US" dirty="0"/>
              <a:t>Catapult Calling Program</a:t>
            </a:r>
          </a:p>
          <a:p>
            <a:r>
              <a:rPr lang="en-US" dirty="0"/>
              <a:t>Text to Give </a:t>
            </a:r>
          </a:p>
        </p:txBody>
      </p:sp>
      <p:pic>
        <p:nvPicPr>
          <p:cNvPr id="4" name="Content Placeholder 6">
            <a:extLst>
              <a:ext uri="{FF2B5EF4-FFF2-40B4-BE49-F238E27FC236}">
                <a16:creationId xmlns:a16="http://schemas.microsoft.com/office/drawing/2014/main" id="{88957955-08C0-4EA6-8756-19DD25F2D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2793" y="3649812"/>
            <a:ext cx="2014116" cy="1216526"/>
          </a:xfrm>
          <a:prstGeom prst="rect">
            <a:avLst/>
          </a:prstGeom>
        </p:spPr>
      </p:pic>
      <p:sp>
        <p:nvSpPr>
          <p:cNvPr id="6" name="TextBox 5">
            <a:extLst>
              <a:ext uri="{FF2B5EF4-FFF2-40B4-BE49-F238E27FC236}">
                <a16:creationId xmlns:a16="http://schemas.microsoft.com/office/drawing/2014/main" id="{A0CB72AA-3551-45A4-B792-56AD1D51D8BA}"/>
              </a:ext>
            </a:extLst>
          </p:cNvPr>
          <p:cNvSpPr txBox="1"/>
          <p:nvPr/>
        </p:nvSpPr>
        <p:spPr>
          <a:xfrm>
            <a:off x="6269619" y="5459623"/>
            <a:ext cx="5563219" cy="400110"/>
          </a:xfrm>
          <a:prstGeom prst="rect">
            <a:avLst/>
          </a:prstGeom>
          <a:noFill/>
        </p:spPr>
        <p:txBody>
          <a:bodyPr wrap="square" rtlCol="0">
            <a:spAutoFit/>
          </a:bodyPr>
          <a:lstStyle/>
          <a:p>
            <a:pPr algn="ctr"/>
            <a:r>
              <a:rPr lang="en-US" sz="2000" b="1" dirty="0">
                <a:solidFill>
                  <a:schemeClr val="accent1">
                    <a:lumMod val="75000"/>
                  </a:schemeClr>
                </a:solidFill>
                <a:latin typeface="Arial Black" panose="020B0A04020102020204" pitchFamily="34" charset="0"/>
                <a:cs typeface="Aharoni" panose="020B0604020202020204" pitchFamily="2" charset="-79"/>
              </a:rPr>
              <a:t>Text AFP to 571-749-2699</a:t>
            </a:r>
          </a:p>
        </p:txBody>
      </p:sp>
      <p:pic>
        <p:nvPicPr>
          <p:cNvPr id="8" name="Picture 7">
            <a:extLst>
              <a:ext uri="{FF2B5EF4-FFF2-40B4-BE49-F238E27FC236}">
                <a16:creationId xmlns:a16="http://schemas.microsoft.com/office/drawing/2014/main" id="{3E2AAA8A-CF3C-7305-B482-D4B4DAAC9797}"/>
              </a:ext>
            </a:extLst>
          </p:cNvPr>
          <p:cNvPicPr>
            <a:picLocks noChangeAspect="1"/>
          </p:cNvPicPr>
          <p:nvPr/>
        </p:nvPicPr>
        <p:blipFill>
          <a:blip r:embed="rId4"/>
          <a:stretch>
            <a:fillRect/>
          </a:stretch>
        </p:blipFill>
        <p:spPr>
          <a:xfrm>
            <a:off x="7852793" y="4725215"/>
            <a:ext cx="2303933" cy="772729"/>
          </a:xfrm>
          <a:prstGeom prst="rect">
            <a:avLst/>
          </a:prstGeom>
        </p:spPr>
      </p:pic>
    </p:spTree>
    <p:extLst>
      <p:ext uri="{BB962C8B-B14F-4D97-AF65-F5344CB8AC3E}">
        <p14:creationId xmlns:p14="http://schemas.microsoft.com/office/powerpoint/2010/main" val="292679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C8F9-B58B-4234-90DA-D30F3B100B22}"/>
              </a:ext>
            </a:extLst>
          </p:cNvPr>
          <p:cNvSpPr>
            <a:spLocks noGrp="1"/>
          </p:cNvSpPr>
          <p:nvPr>
            <p:ph type="title"/>
          </p:nvPr>
        </p:nvSpPr>
        <p:spPr>
          <a:xfrm>
            <a:off x="291548" y="443085"/>
            <a:ext cx="9399105" cy="365126"/>
          </a:xfrm>
        </p:spPr>
        <p:txBody>
          <a:bodyPr/>
          <a:lstStyle/>
          <a:p>
            <a:r>
              <a:rPr lang="en-US" dirty="0"/>
              <a:t>What Can You Do for Your Donors/Prospects?</a:t>
            </a:r>
            <a:br>
              <a:rPr lang="en-US" dirty="0"/>
            </a:br>
            <a:endParaRPr lang="en-US" dirty="0"/>
          </a:p>
        </p:txBody>
      </p:sp>
      <p:sp>
        <p:nvSpPr>
          <p:cNvPr id="3" name="Content Placeholder 2">
            <a:extLst>
              <a:ext uri="{FF2B5EF4-FFF2-40B4-BE49-F238E27FC236}">
                <a16:creationId xmlns:a16="http://schemas.microsoft.com/office/drawing/2014/main" id="{238949E2-2631-42F3-9327-CDCBC1CD1498}"/>
              </a:ext>
            </a:extLst>
          </p:cNvPr>
          <p:cNvSpPr>
            <a:spLocks noGrp="1"/>
          </p:cNvSpPr>
          <p:nvPr>
            <p:ph idx="1"/>
          </p:nvPr>
        </p:nvSpPr>
        <p:spPr>
          <a:xfrm>
            <a:off x="144966" y="1360055"/>
            <a:ext cx="12047034" cy="4773115"/>
          </a:xfrm>
        </p:spPr>
        <p:txBody>
          <a:bodyPr>
            <a:normAutofit/>
          </a:bodyPr>
          <a:lstStyle/>
          <a:p>
            <a:r>
              <a:rPr lang="en-US" sz="2700" dirty="0"/>
              <a:t>Solicit chapter board members to reach 100% Board Participation (10 Star!)</a:t>
            </a:r>
          </a:p>
          <a:p>
            <a:r>
              <a:rPr lang="en-US" sz="2700" dirty="0"/>
              <a:t>Virtual donor reception </a:t>
            </a:r>
          </a:p>
          <a:p>
            <a:r>
              <a:rPr lang="en-US" sz="2700" dirty="0"/>
              <a:t>Recognize BTC donors at chapter educational events / National Philanthropy Day, etc.</a:t>
            </a:r>
          </a:p>
          <a:p>
            <a:r>
              <a:rPr lang="en-US" sz="2700" dirty="0"/>
              <a:t>Send thank you emails to donors each month</a:t>
            </a:r>
          </a:p>
          <a:p>
            <a:r>
              <a:rPr lang="en-US" sz="2700" dirty="0"/>
              <a:t>Engage board members to personally solicit members to make/upgrade gift </a:t>
            </a:r>
          </a:p>
          <a:p>
            <a:r>
              <a:rPr lang="en-US" sz="2700" dirty="0"/>
              <a:t>Profile your Chamberlain scholars in communications and appeals</a:t>
            </a:r>
          </a:p>
          <a:p>
            <a:r>
              <a:rPr lang="en-US" sz="2700" dirty="0"/>
              <a:t>Create a communications calendar about BTC</a:t>
            </a:r>
          </a:p>
          <a:p>
            <a:endParaRPr lang="en-US" sz="2700" dirty="0"/>
          </a:p>
        </p:txBody>
      </p:sp>
    </p:spTree>
    <p:extLst>
      <p:ext uri="{BB962C8B-B14F-4D97-AF65-F5344CB8AC3E}">
        <p14:creationId xmlns:p14="http://schemas.microsoft.com/office/powerpoint/2010/main" val="1642349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575-407D-8543-A95D-D35F863F72BC}"/>
              </a:ext>
            </a:extLst>
          </p:cNvPr>
          <p:cNvSpPr>
            <a:spLocks noGrp="1"/>
          </p:cNvSpPr>
          <p:nvPr>
            <p:ph type="title"/>
          </p:nvPr>
        </p:nvSpPr>
        <p:spPr>
          <a:xfrm>
            <a:off x="291548" y="260522"/>
            <a:ext cx="9399105" cy="365126"/>
          </a:xfrm>
        </p:spPr>
        <p:txBody>
          <a:bodyPr/>
          <a:lstStyle/>
          <a:p>
            <a:r>
              <a:rPr lang="en-US" dirty="0"/>
              <a:t>A special thank you to…</a:t>
            </a:r>
          </a:p>
        </p:txBody>
      </p:sp>
      <p:pic>
        <p:nvPicPr>
          <p:cNvPr id="4" name="Content Placeholder 5">
            <a:extLst>
              <a:ext uri="{FF2B5EF4-FFF2-40B4-BE49-F238E27FC236}">
                <a16:creationId xmlns:a16="http://schemas.microsoft.com/office/drawing/2014/main" id="{49D1E1F0-5EB4-4DA5-8C9F-9B36BE987E0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68943" y="1524000"/>
            <a:ext cx="5806113" cy="1446874"/>
          </a:xfrm>
        </p:spPr>
      </p:pic>
      <p:sp>
        <p:nvSpPr>
          <p:cNvPr id="5" name="TextBox 4">
            <a:extLst>
              <a:ext uri="{FF2B5EF4-FFF2-40B4-BE49-F238E27FC236}">
                <a16:creationId xmlns:a16="http://schemas.microsoft.com/office/drawing/2014/main" id="{D50A95B7-B372-40D2-A300-CF3C506ED1ED}"/>
              </a:ext>
            </a:extLst>
          </p:cNvPr>
          <p:cNvSpPr txBox="1"/>
          <p:nvPr/>
        </p:nvSpPr>
        <p:spPr>
          <a:xfrm>
            <a:off x="617056" y="3438662"/>
            <a:ext cx="8077200" cy="1200329"/>
          </a:xfrm>
          <a:prstGeom prst="rect">
            <a:avLst/>
          </a:prstGeom>
          <a:noFill/>
        </p:spPr>
        <p:txBody>
          <a:bodyPr wrap="square" rtlCol="0">
            <a:spAutoFit/>
          </a:bodyPr>
          <a:lstStyle/>
          <a:p>
            <a:pPr algn="ctr"/>
            <a:r>
              <a:rPr lang="en-US" dirty="0"/>
              <a:t>For partnering with the AFP Foundation for the “Good Takeover Seattle, WA:</a:t>
            </a:r>
          </a:p>
          <a:p>
            <a:pPr algn="ctr"/>
            <a:endParaRPr lang="en-US" dirty="0"/>
          </a:p>
          <a:p>
            <a:pPr algn="ctr"/>
            <a:r>
              <a:rPr lang="en-US" b="1" dirty="0"/>
              <a:t>April 27-29: Dates of the Good Takeover Challenge Match  </a:t>
            </a:r>
            <a:r>
              <a:rPr lang="en-US" dirty="0"/>
              <a:t> </a:t>
            </a:r>
          </a:p>
          <a:p>
            <a:pPr algn="ctr"/>
            <a:endParaRPr lang="en-US" dirty="0"/>
          </a:p>
        </p:txBody>
      </p:sp>
    </p:spTree>
    <p:extLst>
      <p:ext uri="{BB962C8B-B14F-4D97-AF65-F5344CB8AC3E}">
        <p14:creationId xmlns:p14="http://schemas.microsoft.com/office/powerpoint/2010/main" val="3480156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1E5A-081A-4C8B-8CB3-9168A87CBB04}"/>
              </a:ext>
            </a:extLst>
          </p:cNvPr>
          <p:cNvSpPr>
            <a:spLocks noGrp="1"/>
          </p:cNvSpPr>
          <p:nvPr>
            <p:ph type="title"/>
          </p:nvPr>
        </p:nvSpPr>
        <p:spPr/>
        <p:txBody>
          <a:bodyPr/>
          <a:lstStyle/>
          <a:p>
            <a:r>
              <a:rPr lang="en-US" dirty="0"/>
              <a:t>In Kind Support Provided by</a:t>
            </a:r>
          </a:p>
        </p:txBody>
      </p:sp>
      <p:pic>
        <p:nvPicPr>
          <p:cNvPr id="7" name="Picture 6" descr="Logo, company name&#10;&#10;Description automatically generated">
            <a:extLst>
              <a:ext uri="{FF2B5EF4-FFF2-40B4-BE49-F238E27FC236}">
                <a16:creationId xmlns:a16="http://schemas.microsoft.com/office/drawing/2014/main" id="{44EFF52B-297B-4739-9C2A-019A5D6E49F5}"/>
              </a:ext>
            </a:extLst>
          </p:cNvPr>
          <p:cNvPicPr>
            <a:picLocks noChangeAspect="1"/>
          </p:cNvPicPr>
          <p:nvPr/>
        </p:nvPicPr>
        <p:blipFill>
          <a:blip r:embed="rId3"/>
          <a:stretch>
            <a:fillRect/>
          </a:stretch>
        </p:blipFill>
        <p:spPr>
          <a:xfrm>
            <a:off x="1519310" y="1898286"/>
            <a:ext cx="3545449" cy="2141451"/>
          </a:xfrm>
          <a:prstGeom prst="rect">
            <a:avLst/>
          </a:prstGeom>
        </p:spPr>
      </p:pic>
      <p:pic>
        <p:nvPicPr>
          <p:cNvPr id="8" name="Content Placeholder 7">
            <a:extLst>
              <a:ext uri="{FF2B5EF4-FFF2-40B4-BE49-F238E27FC236}">
                <a16:creationId xmlns:a16="http://schemas.microsoft.com/office/drawing/2014/main" id="{DE4C7194-8B2E-9BD5-87CB-175A422B6AE6}"/>
              </a:ext>
            </a:extLst>
          </p:cNvPr>
          <p:cNvPicPr>
            <a:picLocks noGrp="1" noChangeAspect="1"/>
          </p:cNvPicPr>
          <p:nvPr>
            <p:ph idx="1"/>
          </p:nvPr>
        </p:nvPicPr>
        <p:blipFill>
          <a:blip r:embed="rId4"/>
          <a:stretch>
            <a:fillRect/>
          </a:stretch>
        </p:blipFill>
        <p:spPr>
          <a:xfrm>
            <a:off x="6175965" y="2531555"/>
            <a:ext cx="4496725" cy="1508182"/>
          </a:xfrm>
          <a:prstGeom prst="rect">
            <a:avLst/>
          </a:prstGeom>
        </p:spPr>
      </p:pic>
    </p:spTree>
    <p:extLst>
      <p:ext uri="{BB962C8B-B14F-4D97-AF65-F5344CB8AC3E}">
        <p14:creationId xmlns:p14="http://schemas.microsoft.com/office/powerpoint/2010/main" val="770895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5DCD-DCC1-847C-4D9C-7219694D47C0}"/>
              </a:ext>
            </a:extLst>
          </p:cNvPr>
          <p:cNvSpPr>
            <a:spLocks noGrp="1"/>
          </p:cNvSpPr>
          <p:nvPr>
            <p:ph type="title"/>
          </p:nvPr>
        </p:nvSpPr>
        <p:spPr/>
        <p:txBody>
          <a:bodyPr/>
          <a:lstStyle/>
          <a:p>
            <a:r>
              <a:rPr lang="en-US" dirty="0"/>
              <a:t>Chapter Support</a:t>
            </a:r>
          </a:p>
        </p:txBody>
      </p:sp>
      <p:sp>
        <p:nvSpPr>
          <p:cNvPr id="3" name="Content Placeholder 2">
            <a:extLst>
              <a:ext uri="{FF2B5EF4-FFF2-40B4-BE49-F238E27FC236}">
                <a16:creationId xmlns:a16="http://schemas.microsoft.com/office/drawing/2014/main" id="{29B23640-BCE5-505C-6689-AA4B5321FC8A}"/>
              </a:ext>
            </a:extLst>
          </p:cNvPr>
          <p:cNvSpPr>
            <a:spLocks noGrp="1"/>
          </p:cNvSpPr>
          <p:nvPr>
            <p:ph idx="1"/>
          </p:nvPr>
        </p:nvSpPr>
        <p:spPr>
          <a:xfrm>
            <a:off x="559431" y="2577883"/>
            <a:ext cx="11073138" cy="2691439"/>
          </a:xfrm>
        </p:spPr>
        <p:txBody>
          <a:bodyPr>
            <a:normAutofit/>
          </a:bodyPr>
          <a:lstStyle/>
          <a:p>
            <a:pPr marL="0" indent="0" algn="ctr">
              <a:buNone/>
            </a:pPr>
            <a:r>
              <a:rPr lang="en-US" sz="4400" dirty="0"/>
              <a:t>AFP Foundation Board members are </a:t>
            </a:r>
          </a:p>
          <a:p>
            <a:pPr marL="0" indent="0" algn="ctr">
              <a:buNone/>
            </a:pPr>
            <a:r>
              <a:rPr lang="en-US" sz="4400" dirty="0"/>
              <a:t>available to talk with your chapter</a:t>
            </a:r>
          </a:p>
        </p:txBody>
      </p:sp>
    </p:spTree>
    <p:extLst>
      <p:ext uri="{BB962C8B-B14F-4D97-AF65-F5344CB8AC3E}">
        <p14:creationId xmlns:p14="http://schemas.microsoft.com/office/powerpoint/2010/main" val="137709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EF63-7EA6-0D44-BE09-E845AD61F7ED}"/>
              </a:ext>
            </a:extLst>
          </p:cNvPr>
          <p:cNvSpPr>
            <a:spLocks noGrp="1"/>
          </p:cNvSpPr>
          <p:nvPr>
            <p:ph type="ctrTitle"/>
          </p:nvPr>
        </p:nvSpPr>
        <p:spPr>
          <a:xfrm>
            <a:off x="0" y="2017594"/>
            <a:ext cx="9799950" cy="745435"/>
          </a:xfrm>
        </p:spPr>
        <p:txBody>
          <a:bodyPr>
            <a:normAutofit/>
          </a:bodyPr>
          <a:lstStyle/>
          <a:p>
            <a:pPr algn="ctr"/>
            <a:r>
              <a:rPr lang="en-US" dirty="0"/>
              <a:t>             Open Discussion</a:t>
            </a:r>
          </a:p>
        </p:txBody>
      </p:sp>
      <p:sp>
        <p:nvSpPr>
          <p:cNvPr id="3" name="Content Placeholder 3">
            <a:extLst>
              <a:ext uri="{FF2B5EF4-FFF2-40B4-BE49-F238E27FC236}">
                <a16:creationId xmlns:a16="http://schemas.microsoft.com/office/drawing/2014/main" id="{249BD939-A901-4BD5-B252-41AD5F369CEB}"/>
              </a:ext>
            </a:extLst>
          </p:cNvPr>
          <p:cNvSpPr txBox="1">
            <a:spLocks/>
          </p:cNvSpPr>
          <p:nvPr/>
        </p:nvSpPr>
        <p:spPr>
          <a:xfrm>
            <a:off x="470452" y="3191110"/>
            <a:ext cx="9041295" cy="19680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endParaRPr lang="en-US" sz="2400" i="1" dirty="0">
              <a:solidFill>
                <a:prstClr val="black">
                  <a:lumMod val="85000"/>
                  <a:lumOff val="15000"/>
                </a:prstClr>
              </a:solidFill>
            </a:endParaRPr>
          </a:p>
          <a:p>
            <a:pPr marL="0" indent="0">
              <a:buFont typeface="Arial" panose="020B0604020202020204" pitchFamily="34" charset="0"/>
              <a:buNone/>
            </a:pPr>
            <a:endParaRPr lang="en-US" sz="3600" i="1" dirty="0"/>
          </a:p>
        </p:txBody>
      </p:sp>
    </p:spTree>
    <p:extLst>
      <p:ext uri="{BB962C8B-B14F-4D97-AF65-F5344CB8AC3E}">
        <p14:creationId xmlns:p14="http://schemas.microsoft.com/office/powerpoint/2010/main" val="329199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E773F5-0D01-4766-99D1-5BD0FD31B2C5}"/>
              </a:ext>
            </a:extLst>
          </p:cNvPr>
          <p:cNvSpPr>
            <a:spLocks noGrp="1"/>
          </p:cNvSpPr>
          <p:nvPr>
            <p:ph type="title"/>
          </p:nvPr>
        </p:nvSpPr>
        <p:spPr/>
        <p:txBody>
          <a:bodyPr/>
          <a:lstStyle/>
          <a:p>
            <a:r>
              <a:rPr lang="en-US" dirty="0"/>
              <a:t>AFP Foundation Staff</a:t>
            </a:r>
          </a:p>
        </p:txBody>
      </p:sp>
      <p:sp>
        <p:nvSpPr>
          <p:cNvPr id="12" name="Content Placeholder 2">
            <a:extLst>
              <a:ext uri="{FF2B5EF4-FFF2-40B4-BE49-F238E27FC236}">
                <a16:creationId xmlns:a16="http://schemas.microsoft.com/office/drawing/2014/main" id="{6FD54225-1B73-4D84-9A5A-35CA391CA919}"/>
              </a:ext>
            </a:extLst>
          </p:cNvPr>
          <p:cNvSpPr txBox="1">
            <a:spLocks/>
          </p:cNvSpPr>
          <p:nvPr/>
        </p:nvSpPr>
        <p:spPr>
          <a:xfrm>
            <a:off x="989576" y="1807849"/>
            <a:ext cx="624840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000" b="1" dirty="0"/>
              <a:t>Ann Hale, MA, CFRE Executive Director</a:t>
            </a:r>
          </a:p>
          <a:p>
            <a:pPr marL="0" indent="0">
              <a:buFont typeface="Arial" panose="020B0604020202020204" pitchFamily="34" charset="0"/>
              <a:buNone/>
            </a:pPr>
            <a:r>
              <a:rPr lang="en-US" sz="2000" dirty="0"/>
              <a:t>(</a:t>
            </a:r>
            <a:r>
              <a:rPr lang="en-US" sz="1800" dirty="0">
                <a:effectLst/>
                <a:latin typeface="Aptos" panose="020B0004020202020204" pitchFamily="34" charset="0"/>
                <a:ea typeface="Aptos" panose="020B0004020202020204" pitchFamily="34" charset="0"/>
                <a:cs typeface="Aptos" panose="020B0004020202020204" pitchFamily="34" charset="0"/>
              </a:rPr>
              <a:t>434)236-5586</a:t>
            </a:r>
            <a:endParaRPr lang="en-US" sz="2000" dirty="0"/>
          </a:p>
          <a:p>
            <a:pPr marL="0" indent="0">
              <a:buFont typeface="Arial" panose="020B0604020202020204" pitchFamily="34" charset="0"/>
              <a:buNone/>
            </a:pPr>
            <a:r>
              <a:rPr lang="en-US" sz="2000" dirty="0"/>
              <a:t>Ann.hale@afpglobal.org</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b="1" dirty="0"/>
              <a:t>Ayat Hassan, MBA Foundation Operations Director</a:t>
            </a:r>
          </a:p>
          <a:p>
            <a:pPr marL="0" indent="0">
              <a:buFont typeface="Arial" panose="020B0604020202020204" pitchFamily="34" charset="0"/>
              <a:buNone/>
            </a:pPr>
            <a:r>
              <a:rPr lang="en-US" sz="2000" dirty="0"/>
              <a:t>(703) 519-8448 </a:t>
            </a:r>
          </a:p>
          <a:p>
            <a:pPr marL="0" indent="0">
              <a:buFont typeface="Arial" panose="020B0604020202020204" pitchFamily="34" charset="0"/>
              <a:buNone/>
            </a:pPr>
            <a:r>
              <a:rPr lang="en-US" sz="2000" dirty="0"/>
              <a:t>Ayat.hassan@afpglobal.org</a:t>
            </a:r>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1800" dirty="0"/>
          </a:p>
        </p:txBody>
      </p:sp>
      <p:sp>
        <p:nvSpPr>
          <p:cNvPr id="5" name="Title 1">
            <a:extLst>
              <a:ext uri="{FF2B5EF4-FFF2-40B4-BE49-F238E27FC236}">
                <a16:creationId xmlns:a16="http://schemas.microsoft.com/office/drawing/2014/main" id="{A532AC8D-E863-48C3-91B7-E72F210DBAB6}"/>
              </a:ext>
            </a:extLst>
          </p:cNvPr>
          <p:cNvSpPr txBox="1">
            <a:spLocks/>
          </p:cNvSpPr>
          <p:nvPr/>
        </p:nvSpPr>
        <p:spPr>
          <a:xfrm>
            <a:off x="895547" y="844031"/>
            <a:ext cx="9799950" cy="745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ctr"/>
            <a:r>
              <a:rPr lang="en-US" u="sng" dirty="0"/>
              <a:t>We’re here to support you!</a:t>
            </a:r>
          </a:p>
        </p:txBody>
      </p:sp>
    </p:spTree>
    <p:extLst>
      <p:ext uri="{BB962C8B-B14F-4D97-AF65-F5344CB8AC3E}">
        <p14:creationId xmlns:p14="http://schemas.microsoft.com/office/powerpoint/2010/main" val="63701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575-407D-8543-A95D-D35F863F72BC}"/>
              </a:ext>
            </a:extLst>
          </p:cNvPr>
          <p:cNvSpPr>
            <a:spLocks noGrp="1"/>
          </p:cNvSpPr>
          <p:nvPr>
            <p:ph type="title"/>
          </p:nvPr>
        </p:nvSpPr>
        <p:spPr>
          <a:xfrm>
            <a:off x="291548" y="260522"/>
            <a:ext cx="9399105" cy="365126"/>
          </a:xfrm>
        </p:spPr>
        <p:txBody>
          <a:bodyPr/>
          <a:lstStyle/>
          <a:p>
            <a:r>
              <a:rPr lang="en-US" dirty="0"/>
              <a:t>Orientation Objectives</a:t>
            </a:r>
          </a:p>
        </p:txBody>
      </p:sp>
      <p:sp>
        <p:nvSpPr>
          <p:cNvPr id="4" name="Content Placeholder 3">
            <a:extLst>
              <a:ext uri="{FF2B5EF4-FFF2-40B4-BE49-F238E27FC236}">
                <a16:creationId xmlns:a16="http://schemas.microsoft.com/office/drawing/2014/main" id="{7180AE2B-2C11-864B-9EDE-1F79C87CCA4F}"/>
              </a:ext>
            </a:extLst>
          </p:cNvPr>
          <p:cNvSpPr>
            <a:spLocks noGrp="1"/>
          </p:cNvSpPr>
          <p:nvPr>
            <p:ph idx="1"/>
          </p:nvPr>
        </p:nvSpPr>
        <p:spPr>
          <a:xfrm>
            <a:off x="71021" y="1360056"/>
            <a:ext cx="12011487" cy="4934212"/>
          </a:xfrm>
        </p:spPr>
        <p:txBody>
          <a:bodyPr>
            <a:normAutofit/>
          </a:bodyPr>
          <a:lstStyle/>
          <a:p>
            <a:r>
              <a:rPr lang="en-US" dirty="0"/>
              <a:t>What is the AFP Foundation for Philanthropy? </a:t>
            </a:r>
          </a:p>
          <a:p>
            <a:pPr lvl="1"/>
            <a:r>
              <a:rPr lang="en-US" dirty="0"/>
              <a:t>Impact</a:t>
            </a:r>
          </a:p>
          <a:p>
            <a:pPr lvl="1"/>
            <a:r>
              <a:rPr lang="en-US" dirty="0"/>
              <a:t>Fundraising priorities</a:t>
            </a:r>
          </a:p>
          <a:p>
            <a:pPr lvl="1"/>
            <a:r>
              <a:rPr lang="en-US" dirty="0"/>
              <a:t>Campaigns</a:t>
            </a:r>
          </a:p>
          <a:p>
            <a:r>
              <a:rPr lang="en-US" dirty="0"/>
              <a:t>BE the CAUSE: Foundation’s annual fund and our fundraising priority!</a:t>
            </a:r>
          </a:p>
          <a:p>
            <a:pPr lvl="1"/>
            <a:r>
              <a:rPr lang="en-US" dirty="0"/>
              <a:t>What IS it? </a:t>
            </a:r>
          </a:p>
          <a:p>
            <a:pPr lvl="1"/>
            <a:r>
              <a:rPr lang="en-US" dirty="0"/>
              <a:t>What does it do? </a:t>
            </a:r>
          </a:p>
          <a:p>
            <a:pPr lvl="1"/>
            <a:r>
              <a:rPr lang="en-US" dirty="0"/>
              <a:t>How does it impact you?</a:t>
            </a:r>
          </a:p>
          <a:p>
            <a:r>
              <a:rPr lang="en-US" dirty="0"/>
              <a:t>Resources, responsibilities, and raising funds</a:t>
            </a:r>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19078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EF63-7EA6-0D44-BE09-E845AD61F7ED}"/>
              </a:ext>
            </a:extLst>
          </p:cNvPr>
          <p:cNvSpPr>
            <a:spLocks noGrp="1"/>
          </p:cNvSpPr>
          <p:nvPr>
            <p:ph type="ctrTitle"/>
          </p:nvPr>
        </p:nvSpPr>
        <p:spPr>
          <a:xfrm>
            <a:off x="0" y="2017594"/>
            <a:ext cx="9799950" cy="745435"/>
          </a:xfrm>
        </p:spPr>
        <p:txBody>
          <a:bodyPr>
            <a:normAutofit fontScale="90000"/>
          </a:bodyPr>
          <a:lstStyle/>
          <a:p>
            <a:r>
              <a:rPr lang="en-US" dirty="0"/>
              <a:t>What IS the AFP Foundation for Philanthropy?</a:t>
            </a:r>
          </a:p>
        </p:txBody>
      </p:sp>
      <p:sp>
        <p:nvSpPr>
          <p:cNvPr id="3" name="Content Placeholder 3">
            <a:extLst>
              <a:ext uri="{FF2B5EF4-FFF2-40B4-BE49-F238E27FC236}">
                <a16:creationId xmlns:a16="http://schemas.microsoft.com/office/drawing/2014/main" id="{249BD939-A901-4BD5-B252-41AD5F369CEB}"/>
              </a:ext>
            </a:extLst>
          </p:cNvPr>
          <p:cNvSpPr txBox="1">
            <a:spLocks/>
          </p:cNvSpPr>
          <p:nvPr/>
        </p:nvSpPr>
        <p:spPr>
          <a:xfrm>
            <a:off x="470452" y="3191110"/>
            <a:ext cx="9041295" cy="19680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i="1" dirty="0">
                <a:solidFill>
                  <a:prstClr val="black">
                    <a:lumMod val="85000"/>
                    <a:lumOff val="15000"/>
                  </a:prstClr>
                </a:solidFill>
              </a:rPr>
              <a:t>The AFP Foundation enhances philanthropy and volunteerism </a:t>
            </a:r>
          </a:p>
          <a:p>
            <a:pPr marL="0" indent="0" algn="ctr">
              <a:lnSpc>
                <a:spcPct val="100000"/>
              </a:lnSpc>
              <a:spcBef>
                <a:spcPts val="0"/>
              </a:spcBef>
              <a:buFont typeface="Arial" panose="020B0604020202020204" pitchFamily="34" charset="0"/>
              <a:buNone/>
            </a:pPr>
            <a:r>
              <a:rPr lang="en-US" sz="2400" i="1" dirty="0">
                <a:solidFill>
                  <a:prstClr val="black">
                    <a:lumMod val="85000"/>
                    <a:lumOff val="15000"/>
                  </a:prstClr>
                </a:solidFill>
              </a:rPr>
              <a:t>through programs of education, research and service that benefit </a:t>
            </a:r>
          </a:p>
          <a:p>
            <a:pPr marL="0" indent="0" algn="ctr">
              <a:lnSpc>
                <a:spcPct val="100000"/>
              </a:lnSpc>
              <a:spcBef>
                <a:spcPts val="0"/>
              </a:spcBef>
              <a:buFont typeface="Arial" panose="020B0604020202020204" pitchFamily="34" charset="0"/>
              <a:buNone/>
            </a:pPr>
            <a:r>
              <a:rPr lang="en-US" sz="2400" i="1" dirty="0">
                <a:solidFill>
                  <a:prstClr val="black">
                    <a:lumMod val="85000"/>
                    <a:lumOff val="15000"/>
                  </a:prstClr>
                </a:solidFill>
              </a:rPr>
              <a:t>all those who lead, serve and support nonprofit institutions.</a:t>
            </a:r>
          </a:p>
          <a:p>
            <a:pPr marL="0" indent="0">
              <a:buFont typeface="Arial" panose="020B0604020202020204" pitchFamily="34" charset="0"/>
              <a:buNone/>
            </a:pPr>
            <a:endParaRPr lang="en-US" sz="3600" i="1" dirty="0"/>
          </a:p>
        </p:txBody>
      </p:sp>
    </p:spTree>
    <p:extLst>
      <p:ext uri="{BB962C8B-B14F-4D97-AF65-F5344CB8AC3E}">
        <p14:creationId xmlns:p14="http://schemas.microsoft.com/office/powerpoint/2010/main" val="530776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D7575-407D-8543-A95D-D35F863F72BC}"/>
              </a:ext>
            </a:extLst>
          </p:cNvPr>
          <p:cNvSpPr>
            <a:spLocks noGrp="1"/>
          </p:cNvSpPr>
          <p:nvPr>
            <p:ph type="title"/>
          </p:nvPr>
        </p:nvSpPr>
        <p:spPr>
          <a:xfrm>
            <a:off x="0" y="74699"/>
            <a:ext cx="11472560" cy="887326"/>
          </a:xfrm>
        </p:spPr>
        <p:txBody>
          <a:bodyPr/>
          <a:lstStyle/>
          <a:p>
            <a:r>
              <a:rPr lang="en-US" dirty="0"/>
              <a:t>Case for Support – The Foundation for Philanthropy’s Priorities</a:t>
            </a:r>
          </a:p>
        </p:txBody>
      </p:sp>
      <p:sp>
        <p:nvSpPr>
          <p:cNvPr id="4" name="Content Placeholder 2">
            <a:extLst>
              <a:ext uri="{FF2B5EF4-FFF2-40B4-BE49-F238E27FC236}">
                <a16:creationId xmlns:a16="http://schemas.microsoft.com/office/drawing/2014/main" id="{1FDB62EE-4F53-454C-A0B8-59ADCCD485D9}"/>
              </a:ext>
            </a:extLst>
          </p:cNvPr>
          <p:cNvSpPr>
            <a:spLocks noGrp="1"/>
          </p:cNvSpPr>
          <p:nvPr>
            <p:ph idx="1"/>
          </p:nvPr>
        </p:nvSpPr>
        <p:spPr>
          <a:xfrm>
            <a:off x="133349" y="1171575"/>
            <a:ext cx="10470173" cy="4724400"/>
          </a:xfrm>
        </p:spPr>
        <p:txBody>
          <a:bodyPr>
            <a:normAutofit/>
          </a:bodyPr>
          <a:lstStyle/>
          <a:p>
            <a:pPr marL="0" indent="0">
              <a:buNone/>
            </a:pPr>
            <a:r>
              <a:rPr lang="en-US" sz="3600" dirty="0"/>
              <a:t>Growing Fundraising Leadership For a Better World</a:t>
            </a:r>
          </a:p>
        </p:txBody>
      </p:sp>
      <p:sp>
        <p:nvSpPr>
          <p:cNvPr id="2" name="TextBox 1">
            <a:extLst>
              <a:ext uri="{FF2B5EF4-FFF2-40B4-BE49-F238E27FC236}">
                <a16:creationId xmlns:a16="http://schemas.microsoft.com/office/drawing/2014/main" id="{535B87AB-1A5D-4539-BF2A-C378C7AC9DDC}"/>
              </a:ext>
            </a:extLst>
          </p:cNvPr>
          <p:cNvSpPr txBox="1"/>
          <p:nvPr/>
        </p:nvSpPr>
        <p:spPr>
          <a:xfrm>
            <a:off x="486136" y="2146995"/>
            <a:ext cx="8678646" cy="3539430"/>
          </a:xfrm>
          <a:prstGeom prst="rect">
            <a:avLst/>
          </a:prstGeom>
          <a:noFill/>
        </p:spPr>
        <p:txBody>
          <a:bodyPr wrap="square" rtlCol="0">
            <a:spAutoFit/>
          </a:bodyPr>
          <a:lstStyle/>
          <a:p>
            <a:r>
              <a:rPr lang="en-US" sz="3200" dirty="0"/>
              <a:t>What does the Foundation support? </a:t>
            </a:r>
          </a:p>
          <a:p>
            <a:endParaRPr lang="en-US" sz="3200" dirty="0"/>
          </a:p>
          <a:p>
            <a:pPr marL="228600" indent="-228600">
              <a:buAutoNum type="arabicPeriod"/>
            </a:pPr>
            <a:r>
              <a:rPr lang="en-US" sz="3200" dirty="0"/>
              <a:t> Leadership Development</a:t>
            </a:r>
          </a:p>
          <a:p>
            <a:pPr marL="228600" indent="-228600">
              <a:buFontTx/>
              <a:buAutoNum type="arabicPeriod"/>
            </a:pPr>
            <a:r>
              <a:rPr lang="en-US" sz="3200" dirty="0"/>
              <a:t> IDEA (Inclusion, Diversity, Equity and Access)</a:t>
            </a:r>
          </a:p>
          <a:p>
            <a:pPr marL="228600" indent="-228600">
              <a:buFontTx/>
              <a:buAutoNum type="arabicPeriod"/>
            </a:pPr>
            <a:r>
              <a:rPr lang="en-US" sz="3200" dirty="0"/>
              <a:t> Ethics</a:t>
            </a:r>
          </a:p>
          <a:p>
            <a:pPr marL="228600" indent="-228600">
              <a:buAutoNum type="arabicPeriod"/>
            </a:pPr>
            <a:r>
              <a:rPr lang="en-US" sz="3200" dirty="0"/>
              <a:t> Research</a:t>
            </a:r>
          </a:p>
          <a:p>
            <a:endParaRPr lang="en-US" sz="3200" dirty="0"/>
          </a:p>
        </p:txBody>
      </p:sp>
    </p:spTree>
    <p:extLst>
      <p:ext uri="{BB962C8B-B14F-4D97-AF65-F5344CB8AC3E}">
        <p14:creationId xmlns:p14="http://schemas.microsoft.com/office/powerpoint/2010/main" val="22315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0F2D7A71-DD6E-95AC-8611-76D1EC29BE5F}"/>
              </a:ext>
            </a:extLst>
          </p:cNvPr>
          <p:cNvGraphicFramePr/>
          <p:nvPr>
            <p:extLst>
              <p:ext uri="{D42A27DB-BD31-4B8C-83A1-F6EECF244321}">
                <p14:modId xmlns:p14="http://schemas.microsoft.com/office/powerpoint/2010/main" val="2460065379"/>
              </p:ext>
            </p:extLst>
          </p:nvPr>
        </p:nvGraphicFramePr>
        <p:xfrm>
          <a:off x="1562100" y="866774"/>
          <a:ext cx="9906000" cy="5534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8901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D7D3-D09F-4924-A2AD-211FD7AD2A20}"/>
              </a:ext>
            </a:extLst>
          </p:cNvPr>
          <p:cNvSpPr>
            <a:spLocks noGrp="1"/>
          </p:cNvSpPr>
          <p:nvPr>
            <p:ph type="ctrTitle"/>
          </p:nvPr>
        </p:nvSpPr>
        <p:spPr>
          <a:xfrm>
            <a:off x="497711" y="1903784"/>
            <a:ext cx="6740324" cy="1311965"/>
          </a:xfrm>
        </p:spPr>
        <p:txBody>
          <a:bodyPr/>
          <a:lstStyle/>
          <a:p>
            <a:r>
              <a:rPr lang="en-US" dirty="0"/>
              <a:t>Our Fundraising Priorities</a:t>
            </a:r>
            <a:br>
              <a:rPr lang="en-US" dirty="0"/>
            </a:br>
            <a:endParaRPr lang="en-US" dirty="0"/>
          </a:p>
        </p:txBody>
      </p:sp>
      <p:sp>
        <p:nvSpPr>
          <p:cNvPr id="5" name="TextBox 4">
            <a:extLst>
              <a:ext uri="{FF2B5EF4-FFF2-40B4-BE49-F238E27FC236}">
                <a16:creationId xmlns:a16="http://schemas.microsoft.com/office/drawing/2014/main" id="{B78636FD-D5DB-4F23-9FF5-B65E79E9AC65}"/>
              </a:ext>
            </a:extLst>
          </p:cNvPr>
          <p:cNvSpPr txBox="1"/>
          <p:nvPr/>
        </p:nvSpPr>
        <p:spPr>
          <a:xfrm>
            <a:off x="405114" y="2731258"/>
            <a:ext cx="10756372"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BE the CAUSE: our annual fund</a:t>
            </a:r>
          </a:p>
          <a:p>
            <a:pPr marL="285750" indent="-285750">
              <a:buFont typeface="Arial" panose="020B0604020202020204" pitchFamily="34" charset="0"/>
              <a:buChar char="•"/>
            </a:pPr>
            <a:r>
              <a:rPr lang="en-US" sz="2800" dirty="0"/>
              <a:t>Chapter IMPACT: our annual fund campaign to engage chapters</a:t>
            </a:r>
          </a:p>
          <a:p>
            <a:pPr marL="285750" indent="-285750">
              <a:buFont typeface="Arial" panose="020B0604020202020204" pitchFamily="34" charset="0"/>
              <a:buChar char="•"/>
            </a:pPr>
            <a:r>
              <a:rPr lang="en-US" sz="2800" dirty="0"/>
              <a:t>Major Gifts: one example is our Leadership Development program that is being created</a:t>
            </a:r>
          </a:p>
          <a:p>
            <a:pPr marL="285750" indent="-285750">
              <a:buFont typeface="Arial" panose="020B0604020202020204" pitchFamily="34" charset="0"/>
              <a:buChar char="•"/>
            </a:pPr>
            <a:r>
              <a:rPr lang="en-US" sz="2800" dirty="0"/>
              <a:t>Endowments: to fund scholarships and programs in perpetuity </a:t>
            </a:r>
          </a:p>
        </p:txBody>
      </p:sp>
    </p:spTree>
    <p:extLst>
      <p:ext uri="{BB962C8B-B14F-4D97-AF65-F5344CB8AC3E}">
        <p14:creationId xmlns:p14="http://schemas.microsoft.com/office/powerpoint/2010/main" val="272741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5B88-58EE-40D7-BE6C-888B80295A5D}"/>
              </a:ext>
            </a:extLst>
          </p:cNvPr>
          <p:cNvSpPr>
            <a:spLocks noGrp="1"/>
          </p:cNvSpPr>
          <p:nvPr>
            <p:ph type="ctrTitle"/>
          </p:nvPr>
        </p:nvSpPr>
        <p:spPr>
          <a:xfrm>
            <a:off x="0" y="1339639"/>
            <a:ext cx="9101559" cy="1311965"/>
          </a:xfrm>
        </p:spPr>
        <p:txBody>
          <a:bodyPr/>
          <a:lstStyle/>
          <a:p>
            <a:r>
              <a:rPr lang="en-US" dirty="0"/>
              <a:t>What is BTC and what does it impact?</a:t>
            </a:r>
          </a:p>
        </p:txBody>
      </p:sp>
      <p:sp>
        <p:nvSpPr>
          <p:cNvPr id="3" name="TextBox 2">
            <a:extLst>
              <a:ext uri="{FF2B5EF4-FFF2-40B4-BE49-F238E27FC236}">
                <a16:creationId xmlns:a16="http://schemas.microsoft.com/office/drawing/2014/main" id="{B4397845-1B77-46E2-8FDA-DC5E7E3644E6}"/>
              </a:ext>
            </a:extLst>
          </p:cNvPr>
          <p:cNvSpPr txBox="1"/>
          <p:nvPr/>
        </p:nvSpPr>
        <p:spPr>
          <a:xfrm>
            <a:off x="0" y="2640029"/>
            <a:ext cx="11528385"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Scholarships: 290 were given out in 2025 alone! We support young professionals, diverse fundraisers and many more </a:t>
            </a:r>
          </a:p>
          <a:p>
            <a:pPr marL="285750" indent="-285750">
              <a:buFont typeface="Arial" panose="020B0604020202020204" pitchFamily="34" charset="0"/>
              <a:buChar char="•"/>
            </a:pPr>
            <a:r>
              <a:rPr lang="en-US" sz="2800" dirty="0"/>
              <a:t>Foundation Grant Back Program: a portion of the funds raised goes DIRECTLY back to your chapter – so you can make an impact in your community while also supporting the entire profession</a:t>
            </a:r>
          </a:p>
        </p:txBody>
      </p:sp>
    </p:spTree>
    <p:extLst>
      <p:ext uri="{BB962C8B-B14F-4D97-AF65-F5344CB8AC3E}">
        <p14:creationId xmlns:p14="http://schemas.microsoft.com/office/powerpoint/2010/main" val="3459730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EF63-7EA6-0D44-BE09-E845AD61F7ED}"/>
              </a:ext>
            </a:extLst>
          </p:cNvPr>
          <p:cNvSpPr>
            <a:spLocks noGrp="1"/>
          </p:cNvSpPr>
          <p:nvPr>
            <p:ph type="ctrTitle"/>
          </p:nvPr>
        </p:nvSpPr>
        <p:spPr>
          <a:xfrm>
            <a:off x="902368" y="846170"/>
            <a:ext cx="7875540" cy="4812632"/>
          </a:xfrm>
        </p:spPr>
        <p:txBody>
          <a:bodyPr>
            <a:normAutofit fontScale="90000"/>
          </a:bodyPr>
          <a:lstStyle/>
          <a:p>
            <a:br>
              <a:rPr lang="en-US" dirty="0"/>
            </a:br>
            <a:br>
              <a:rPr lang="en-US" dirty="0"/>
            </a:br>
            <a:br>
              <a:rPr lang="en-US" dirty="0"/>
            </a:br>
            <a:br>
              <a:rPr lang="en-US" sz="3600" dirty="0"/>
            </a:br>
            <a:r>
              <a:rPr lang="en-US" sz="3600" dirty="0"/>
              <a:t>2025 BE the CAUSE Campaign Highlights</a:t>
            </a:r>
            <a:br>
              <a:rPr lang="en-US" sz="3600" dirty="0"/>
            </a:br>
            <a:br>
              <a:rPr lang="en-US" sz="3600" dirty="0"/>
            </a:br>
            <a:r>
              <a:rPr lang="en-US" sz="3600" dirty="0"/>
              <a:t>$305,488 raised in 2025</a:t>
            </a:r>
            <a:br>
              <a:rPr lang="en-US" sz="3600" dirty="0"/>
            </a:br>
            <a:br>
              <a:rPr lang="en-US" sz="3600" dirty="0"/>
            </a:br>
            <a:br>
              <a:rPr lang="en-US" sz="3600" dirty="0"/>
            </a:br>
            <a:br>
              <a:rPr lang="en-US" sz="3600" dirty="0"/>
            </a:br>
            <a:r>
              <a:rPr lang="en-US" sz="3600" i="1" dirty="0">
                <a:solidFill>
                  <a:schemeClr val="accent1">
                    <a:lumMod val="60000"/>
                    <a:lumOff val="40000"/>
                  </a:schemeClr>
                </a:solidFill>
              </a:rPr>
              <a:t>Thank you all for a successful year! </a:t>
            </a:r>
            <a:br>
              <a:rPr lang="en-US" sz="3600" dirty="0">
                <a:solidFill>
                  <a:schemeClr val="tx1">
                    <a:lumMod val="85000"/>
                    <a:lumOff val="15000"/>
                  </a:schemeClr>
                </a:solidFill>
              </a:rPr>
            </a:br>
            <a:endParaRPr lang="en-US" sz="3600" dirty="0"/>
          </a:p>
        </p:txBody>
      </p:sp>
    </p:spTree>
    <p:extLst>
      <p:ext uri="{BB962C8B-B14F-4D97-AF65-F5344CB8AC3E}">
        <p14:creationId xmlns:p14="http://schemas.microsoft.com/office/powerpoint/2010/main" val="1759421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8937</TotalTime>
  <Words>3926</Words>
  <Application>Microsoft Office PowerPoint</Application>
  <PresentationFormat>Widescreen</PresentationFormat>
  <Paragraphs>365</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Arial Black</vt:lpstr>
      <vt:lpstr>Calibri</vt:lpstr>
      <vt:lpstr>Calibri Light</vt:lpstr>
      <vt:lpstr>Office Theme</vt:lpstr>
      <vt:lpstr>BE the CAUSE Webinar 2026</vt:lpstr>
      <vt:lpstr>Foundation Development Chair Orientation</vt:lpstr>
      <vt:lpstr>Orientation Objectives</vt:lpstr>
      <vt:lpstr>What IS the AFP Foundation for Philanthropy?</vt:lpstr>
      <vt:lpstr>Case for Support – The Foundation for Philanthropy’s Priorities</vt:lpstr>
      <vt:lpstr>PowerPoint Presentation</vt:lpstr>
      <vt:lpstr>Our Fundraising Priorities </vt:lpstr>
      <vt:lpstr>What is BTC and what does it impact?</vt:lpstr>
      <vt:lpstr>    2025 BE the CAUSE Campaign Highlights  $305,488 raised in 2025    Thank you all for a successful year!  </vt:lpstr>
      <vt:lpstr>2025 Foundation Grant Back Usage</vt:lpstr>
      <vt:lpstr>Foundation Initiatives </vt:lpstr>
      <vt:lpstr>BE the CAUSE Grant Back Program</vt:lpstr>
      <vt:lpstr>Foundation Development Chair (FDC)</vt:lpstr>
      <vt:lpstr>2026 BE the CAUSE Resources and Tool Kit </vt:lpstr>
      <vt:lpstr>Database &amp; Reports </vt:lpstr>
      <vt:lpstr>PowerPoint Presentation</vt:lpstr>
      <vt:lpstr>PowerPoint Presentation</vt:lpstr>
      <vt:lpstr>PowerPoint Presentation</vt:lpstr>
      <vt:lpstr>PowerPoint Presentation</vt:lpstr>
      <vt:lpstr>How does the Foundation support your work?</vt:lpstr>
      <vt:lpstr>What Can You Do for Your Donors/Prospects? </vt:lpstr>
      <vt:lpstr>A special thank you to…</vt:lpstr>
      <vt:lpstr>In Kind Support Provided by</vt:lpstr>
      <vt:lpstr>Chapter Support</vt:lpstr>
      <vt:lpstr>             Open Discussion</vt:lpstr>
      <vt:lpstr>AFP Foundation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the CAUSE Webinar 2021</dc:title>
  <dc:creator>Evan Northup</dc:creator>
  <cp:lastModifiedBy>Joanna Heilig</cp:lastModifiedBy>
  <cp:revision>108</cp:revision>
  <cp:lastPrinted>2023-02-22T18:34:02Z</cp:lastPrinted>
  <dcterms:created xsi:type="dcterms:W3CDTF">2021-02-09T21:45:16Z</dcterms:created>
  <dcterms:modified xsi:type="dcterms:W3CDTF">2026-03-02T20:34:30Z</dcterms:modified>
</cp:coreProperties>
</file>