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92" r:id="rId2"/>
  </p:sldMasterIdLst>
  <p:notesMasterIdLst>
    <p:notesMasterId r:id="rId17"/>
  </p:notesMasterIdLst>
  <p:sldIdLst>
    <p:sldId id="256" r:id="rId3"/>
    <p:sldId id="257" r:id="rId4"/>
    <p:sldId id="261" r:id="rId5"/>
    <p:sldId id="259" r:id="rId6"/>
    <p:sldId id="316" r:id="rId7"/>
    <p:sldId id="348" r:id="rId8"/>
    <p:sldId id="349" r:id="rId9"/>
    <p:sldId id="350" r:id="rId10"/>
    <p:sldId id="338" r:id="rId11"/>
    <p:sldId id="344" r:id="rId12"/>
    <p:sldId id="353" r:id="rId13"/>
    <p:sldId id="354" r:id="rId14"/>
    <p:sldId id="352" r:id="rId15"/>
    <p:sldId id="351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59422" autoAdjust="0"/>
  </p:normalViewPr>
  <p:slideViewPr>
    <p:cSldViewPr snapToGrid="0" snapToObjects="1">
      <p:cViewPr varScale="1">
        <p:scale>
          <a:sx n="57" d="100"/>
          <a:sy n="57" d="100"/>
        </p:scale>
        <p:origin x="1952" y="2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B64D46-3BD5-4085-9CCD-FB5CDBEB8425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91EE7E-4FC6-4373-BF83-623A8D5AE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64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45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387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AD98E-08BA-E6CD-A104-742841CEB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13F8D5-4C20-23E9-E4C8-6F1ECBB31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A04D31-EFED-F2CF-3672-6D24085C10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596B43-779A-6AFC-1A3B-A0B0A921A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192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6E1BE-C279-DF9C-439B-3D04AD455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42D160-0D9C-74E1-71D3-175A1BE0A8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596B54-B5D8-A5ED-69F9-F404B5ED35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CB93C-F03E-A824-CA78-3A3B2BC9AD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01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60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51096A-75D1-4108-BFCF-E4025A1914D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19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02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5887" lvl="1"/>
            <a:endParaRPr lang="en-US" dirty="0"/>
          </a:p>
          <a:p>
            <a:pPr marL="465887" lvl="1"/>
            <a:endParaRPr lang="en-US" dirty="0"/>
          </a:p>
          <a:p>
            <a:pPr marL="698830" lvl="1" indent="-232943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36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43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51096A-75D1-4108-BFCF-E4025A1914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01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40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22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51096A-75D1-4108-BFCF-E4025A1914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31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91EE7E-4FC6-4373-BF83-623A8D5AE1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85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488C25-2D2D-49C4-B2B6-51560F2971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0E0FC76-38EB-7B43-A24A-3EAC9723C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114" y="2612543"/>
            <a:ext cx="9144000" cy="97548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1FAFEA7-757D-584C-A621-5D7FC8392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114" y="3660224"/>
            <a:ext cx="9144000" cy="11091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7456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FC4C565-9673-C746-A85A-9F73110D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260522"/>
            <a:ext cx="9399105" cy="3651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95F0716-4D0E-E447-A2B4-019447E68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352" y="1360056"/>
            <a:ext cx="9041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34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526D17-9C69-49A3-9ECF-504EED3A4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4DA342F-C848-B749-804C-2C783041A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773017"/>
            <a:ext cx="5075583" cy="131196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6CFAC2-765E-A14B-9F6B-BD4ADD8FABED}"/>
              </a:ext>
            </a:extLst>
          </p:cNvPr>
          <p:cNvSpPr txBox="1">
            <a:spLocks/>
          </p:cNvSpPr>
          <p:nvPr userDrawn="1"/>
        </p:nvSpPr>
        <p:spPr>
          <a:xfrm>
            <a:off x="11244470" y="6445800"/>
            <a:ext cx="662609" cy="412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34954AE-655E-3A45-B8E8-3A4164A37C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81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336E-8CB8-7689-97B9-0C4137D5F0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63" y="600075"/>
            <a:ext cx="11373048" cy="12573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190DD-AD72-C512-5F44-57F071584895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05063" y="1981200"/>
            <a:ext cx="11373048" cy="3619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0185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AA5CB9-0126-4C26-AEC4-DA6AA51ED3C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E8902691-DD1B-E34F-B868-7E883DD11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260522"/>
            <a:ext cx="9399105" cy="3651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1905AAF-612E-AC49-AFA6-FF5AA6E2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8213" y="1360056"/>
            <a:ext cx="9041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D6BC479-37F3-984D-B365-DAB0F14858FB}"/>
              </a:ext>
            </a:extLst>
          </p:cNvPr>
          <p:cNvSpPr txBox="1">
            <a:spLocks/>
          </p:cNvSpPr>
          <p:nvPr userDrawn="1"/>
        </p:nvSpPr>
        <p:spPr>
          <a:xfrm>
            <a:off x="11244470" y="6445800"/>
            <a:ext cx="662609" cy="412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34954AE-655E-3A45-B8E8-3A4164A37C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2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FC013-2200-68F4-3B79-4CA8B8125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063" y="1789473"/>
            <a:ext cx="1137304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A8A537DD-F3A9-AE84-3E27-894672640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63" y="365760"/>
            <a:ext cx="11373048" cy="13255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78F1CCC-55A1-E4AC-D8E4-CBC71DBFDB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7604"/>
          <a:stretch/>
        </p:blipFill>
        <p:spPr>
          <a:xfrm>
            <a:off x="2146300" y="5962650"/>
            <a:ext cx="9442726" cy="895350"/>
          </a:xfrm>
          <a:prstGeom prst="rect">
            <a:avLst/>
          </a:prstGeom>
        </p:spPr>
      </p:pic>
      <p:sp>
        <p:nvSpPr>
          <p:cNvPr id="7" name="Shape 57">
            <a:extLst>
              <a:ext uri="{FF2B5EF4-FFF2-40B4-BE49-F238E27FC236}">
                <a16:creationId xmlns:a16="http://schemas.microsoft.com/office/drawing/2014/main" id="{3F2B7ACF-8198-D21D-C9AC-B1F8D883A34D}"/>
              </a:ext>
            </a:extLst>
          </p:cNvPr>
          <p:cNvSpPr/>
          <p:nvPr userDrawn="1"/>
        </p:nvSpPr>
        <p:spPr>
          <a:xfrm>
            <a:off x="11121887" y="6180222"/>
            <a:ext cx="586373" cy="23596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37160" tIns="25400" rIns="25400" bIns="25400">
            <a:spAutoFit/>
          </a:bodyPr>
          <a:lstStyle/>
          <a:p>
            <a:pPr algn="r">
              <a:spcBef>
                <a:spcPts val="2250"/>
              </a:spcBef>
              <a:defRPr sz="2800">
                <a:solidFill>
                  <a:srgbClr val="797979"/>
                </a:solidFill>
              </a:defRPr>
            </a:pPr>
            <a:fld id="{86CB4B4D-7CA3-9044-876B-883B54F8677D}" type="slidenum">
              <a:rPr sz="1200" smtClean="0">
                <a:solidFill>
                  <a:schemeClr val="tx1"/>
                </a:solidFill>
                <a:latin typeface="Montserrat" pitchFamily="2" charset="0"/>
                <a:cs typeface="Arial" panose="020B0604020202020204" pitchFamily="34" charset="0"/>
              </a:rPr>
              <a:pPr algn="r">
                <a:spcBef>
                  <a:spcPts val="2250"/>
                </a:spcBef>
                <a:defRPr sz="2800">
                  <a:solidFill>
                    <a:srgbClr val="797979"/>
                  </a:solidFill>
                </a:defRPr>
              </a:pPr>
              <a:t>‹#›</a:t>
            </a:fld>
            <a:endParaRPr sz="1200" dirty="0">
              <a:solidFill>
                <a:schemeClr val="tx1"/>
              </a:solidFill>
              <a:latin typeface="Montserrat" pitchFamily="2" charset="0"/>
              <a:cs typeface="Arial" panose="020B0604020202020204" pitchFamily="34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0C831FA-7F34-74FA-AF52-4433B1DDEC3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5153" y="5962650"/>
            <a:ext cx="1444752" cy="39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76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3"/>
          </a:solidFill>
          <a:latin typeface="Montserrat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0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tx2"/>
        </a:buClr>
        <a:buSzPct val="85000"/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Montserrat" pitchFamily="2" charset="0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tx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Montserrat" pitchFamily="2" charset="0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0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nn.hale@afpglobal.or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yat.hassan@afpglobal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fpglobal.org/USFoundation/be-cause-campaign-toolkit#toolki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8CC1C26-FC2F-FE4D-96B2-5507AF193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756" y="2592664"/>
            <a:ext cx="11350488" cy="97548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pPr algn="ctr"/>
            <a:r>
              <a:rPr lang="en-US" dirty="0"/>
              <a:t>BE the CAUSE Webinar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1B1361-9E83-4288-89B8-C469E90BA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651" y="3660224"/>
            <a:ext cx="6046698" cy="1283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0395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8C8F9-B58B-4234-90DA-D30F3B100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443085"/>
            <a:ext cx="9399105" cy="365126"/>
          </a:xfrm>
        </p:spPr>
        <p:txBody>
          <a:bodyPr/>
          <a:lstStyle/>
          <a:p>
            <a:r>
              <a:rPr lang="en-US" dirty="0"/>
              <a:t>Support for your Efforts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949E2-2631-42F3-9327-CDCBC1CD1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66" y="1360055"/>
            <a:ext cx="12047034" cy="4773115"/>
          </a:xfrm>
        </p:spPr>
        <p:txBody>
          <a:bodyPr>
            <a:normAutofit/>
          </a:bodyPr>
          <a:lstStyle/>
          <a:p>
            <a:r>
              <a:rPr lang="en-US" sz="2700" dirty="0"/>
              <a:t>Fundraising Board members support individual chapters</a:t>
            </a:r>
          </a:p>
          <a:p>
            <a:r>
              <a:rPr lang="en-US" sz="2700" dirty="0"/>
              <a:t>Presentations about the Foundation to your Board</a:t>
            </a:r>
          </a:p>
          <a:p>
            <a:r>
              <a:rPr lang="en-US" sz="2700" dirty="0"/>
              <a:t>Presentations at chapter meetings</a:t>
            </a:r>
          </a:p>
        </p:txBody>
      </p:sp>
    </p:spTree>
    <p:extLst>
      <p:ext uri="{BB962C8B-B14F-4D97-AF65-F5344CB8AC3E}">
        <p14:creationId xmlns:p14="http://schemas.microsoft.com/office/powerpoint/2010/main" val="1642349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16DE4-24DC-0465-7B9F-F5542ED69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59F30-1601-73C5-7FE1-1EF63FA49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443085"/>
            <a:ext cx="9399105" cy="365126"/>
          </a:xfrm>
        </p:spPr>
        <p:txBody>
          <a:bodyPr/>
          <a:lstStyle/>
          <a:p>
            <a:r>
              <a:rPr lang="en-US" dirty="0"/>
              <a:t>What Can You Do to Meet your Goal?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A2036-CA54-60CE-C0DF-13975CBA3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66" y="1360055"/>
            <a:ext cx="12047034" cy="4773115"/>
          </a:xfrm>
        </p:spPr>
        <p:txBody>
          <a:bodyPr>
            <a:normAutofit/>
          </a:bodyPr>
          <a:lstStyle/>
          <a:p>
            <a:r>
              <a:rPr lang="en-US" sz="2700" dirty="0"/>
              <a:t>Promote the Foundation and BTC at your National Philanthropy Day events</a:t>
            </a:r>
          </a:p>
          <a:p>
            <a:pPr lvl="1"/>
            <a:r>
              <a:rPr lang="en-US" sz="2300" dirty="0"/>
              <a:t>This is a good time to utilize a match</a:t>
            </a:r>
          </a:p>
          <a:p>
            <a:r>
              <a:rPr lang="en-US" sz="2700" dirty="0"/>
              <a:t>Engage board members to personally solicit members to make/upgrade gift </a:t>
            </a:r>
          </a:p>
          <a:p>
            <a:r>
              <a:rPr lang="en-US" sz="2700" dirty="0"/>
              <a:t>Highlight the LEAD matching campaigns in your October communications</a:t>
            </a:r>
          </a:p>
          <a:p>
            <a:r>
              <a:rPr lang="en-US" sz="2700" dirty="0"/>
              <a:t>Solicit your chapter board for 100% Board Participation (10 Star!)</a:t>
            </a:r>
          </a:p>
          <a:p>
            <a:r>
              <a:rPr lang="en-US" sz="2700" dirty="0"/>
              <a:t>Consider past chapter leader donors for renewal</a:t>
            </a:r>
          </a:p>
          <a:p>
            <a:r>
              <a:rPr lang="en-US" sz="2700" dirty="0"/>
              <a:t>Share out the video about Alpha Society donations</a:t>
            </a:r>
          </a:p>
          <a:p>
            <a:r>
              <a:rPr lang="en-US" sz="2700" dirty="0"/>
              <a:t>Jump on the Donor Advised Fund bandwagon</a:t>
            </a:r>
          </a:p>
        </p:txBody>
      </p:sp>
    </p:spTree>
    <p:extLst>
      <p:ext uri="{BB962C8B-B14F-4D97-AF65-F5344CB8AC3E}">
        <p14:creationId xmlns:p14="http://schemas.microsoft.com/office/powerpoint/2010/main" val="1866321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D98A6-C2E5-0929-D427-24F493474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304E4-F274-6399-6E68-2F4D5C01B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443085"/>
            <a:ext cx="9399105" cy="365126"/>
          </a:xfrm>
        </p:spPr>
        <p:txBody>
          <a:bodyPr/>
          <a:lstStyle/>
          <a:p>
            <a:r>
              <a:rPr lang="en-US" dirty="0"/>
              <a:t>Stewardship opportunities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91ED7-2D2D-2039-0E0B-DF7375958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66" y="1360055"/>
            <a:ext cx="12047034" cy="4773115"/>
          </a:xfrm>
        </p:spPr>
        <p:txBody>
          <a:bodyPr>
            <a:normAutofit/>
          </a:bodyPr>
          <a:lstStyle/>
          <a:p>
            <a:r>
              <a:rPr lang="en-US" sz="2700" dirty="0"/>
              <a:t>Thank donors so far this year at your NPD celebration</a:t>
            </a:r>
          </a:p>
          <a:p>
            <a:r>
              <a:rPr lang="en-US" sz="2700" dirty="0"/>
              <a:t>Hold an in person or virtual donor reception </a:t>
            </a:r>
          </a:p>
          <a:p>
            <a:r>
              <a:rPr lang="en-US" sz="2700" dirty="0"/>
              <a:t>Send Thank you emails to donors each month</a:t>
            </a:r>
          </a:p>
          <a:p>
            <a:r>
              <a:rPr lang="en-US" sz="2700" dirty="0"/>
              <a:t>Share the stories of the Chamberlain scholars in your chapter: what was their experience? How has it impacted their careers? </a:t>
            </a:r>
          </a:p>
          <a:p>
            <a:r>
              <a:rPr lang="en-US" sz="2700" dirty="0"/>
              <a:t>Ask us to Zoom in to a board meeting to talk about the Foundation and our impact</a:t>
            </a:r>
          </a:p>
          <a:p>
            <a:r>
              <a:rPr lang="en-US" sz="2700" dirty="0"/>
              <a:t>Engage your board members in writing notes or making calls to your donors</a:t>
            </a:r>
          </a:p>
        </p:txBody>
      </p:sp>
    </p:spTree>
    <p:extLst>
      <p:ext uri="{BB962C8B-B14F-4D97-AF65-F5344CB8AC3E}">
        <p14:creationId xmlns:p14="http://schemas.microsoft.com/office/powerpoint/2010/main" val="3760666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EF63-7EA6-0D44-BE09-E845AD61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17594"/>
            <a:ext cx="9799950" cy="74543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            Open Discussion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49BD939-A901-4BD5-B252-41AD5F369CEB}"/>
              </a:ext>
            </a:extLst>
          </p:cNvPr>
          <p:cNvSpPr txBox="1">
            <a:spLocks/>
          </p:cNvSpPr>
          <p:nvPr/>
        </p:nvSpPr>
        <p:spPr>
          <a:xfrm>
            <a:off x="470452" y="3191110"/>
            <a:ext cx="9041295" cy="196806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88150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4E773F5-0D01-4766-99D1-5BD0FD31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AFP Foundation Staff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FD54225-1B73-4D84-9A5A-35CA391CA919}"/>
              </a:ext>
            </a:extLst>
          </p:cNvPr>
          <p:cNvSpPr txBox="1">
            <a:spLocks/>
          </p:cNvSpPr>
          <p:nvPr/>
        </p:nvSpPr>
        <p:spPr>
          <a:xfrm>
            <a:off x="989576" y="1807849"/>
            <a:ext cx="778571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Ann Hale, MA, CFRE, Interim Executive Vice President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434-236-5586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hlinkClick r:id="rId3"/>
              </a:rPr>
              <a:t>ann.hale@afpglobal.org</a:t>
            </a: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Ayat Hassan, MBA, Foundation Operations Director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(800) 666-3863, ext. 448 or (703) 519-8448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hlinkClick r:id="rId4"/>
              </a:rPr>
              <a:t>Ayat.hassan@afpglobal.org</a:t>
            </a: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532AC8D-E863-48C3-91B7-E72F210DBAB6}"/>
              </a:ext>
            </a:extLst>
          </p:cNvPr>
          <p:cNvSpPr txBox="1">
            <a:spLocks/>
          </p:cNvSpPr>
          <p:nvPr/>
        </p:nvSpPr>
        <p:spPr>
          <a:xfrm>
            <a:off x="895547" y="844031"/>
            <a:ext cx="9799950" cy="745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/>
              <a:t>We’re here to support you!</a:t>
            </a:r>
          </a:p>
        </p:txBody>
      </p:sp>
    </p:spTree>
    <p:extLst>
      <p:ext uri="{BB962C8B-B14F-4D97-AF65-F5344CB8AC3E}">
        <p14:creationId xmlns:p14="http://schemas.microsoft.com/office/powerpoint/2010/main" val="305982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3D7575-407D-8543-A95D-D35F863F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260522"/>
            <a:ext cx="9399105" cy="365126"/>
          </a:xfrm>
        </p:spPr>
        <p:txBody>
          <a:bodyPr/>
          <a:lstStyle/>
          <a:p>
            <a:r>
              <a:rPr lang="en-US" dirty="0"/>
              <a:t>Foundation Development Chair Orientation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0AE2B-2C11-864B-9EDE-1F79C87CC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21" y="1360056"/>
            <a:ext cx="12011487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Presented by:  </a:t>
            </a:r>
          </a:p>
          <a:p>
            <a:pPr algn="ctr"/>
            <a:endParaRPr lang="en-US" sz="800" dirty="0"/>
          </a:p>
          <a:p>
            <a:pPr algn="ctr"/>
            <a:r>
              <a:rPr lang="en-US" dirty="0"/>
              <a:t>Gretchen Gordon, CFRE, Chair-elect,  AFP Foundation for Philanthropy Fundraising Board</a:t>
            </a:r>
          </a:p>
          <a:p>
            <a:pPr algn="ctr"/>
            <a:r>
              <a:rPr lang="en-US" dirty="0"/>
              <a:t>James Phelps, ACFRE, Co-Chair, Chapter Engagement Committee </a:t>
            </a:r>
          </a:p>
          <a:p>
            <a:pPr algn="ctr"/>
            <a:r>
              <a:rPr lang="en-US" dirty="0"/>
              <a:t>Ann Hale, MA, CFRE, Interim Executive Vice President, Foundation Staff</a:t>
            </a:r>
          </a:p>
          <a:p>
            <a:pPr algn="ctr"/>
            <a:r>
              <a:rPr lang="en-US" dirty="0"/>
              <a:t>Ayat Hassan, MBA, Foundation Operations Director, Foundation Staff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October 2, 2025</a:t>
            </a:r>
            <a:endParaRPr lang="en-US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33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3D7575-407D-8543-A95D-D35F863F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260522"/>
            <a:ext cx="9399105" cy="365126"/>
          </a:xfrm>
        </p:spPr>
        <p:txBody>
          <a:bodyPr/>
          <a:lstStyle/>
          <a:p>
            <a:r>
              <a:rPr lang="en-US" dirty="0"/>
              <a:t>Webinar 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0AE2B-2C11-864B-9EDE-1F79C87CC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21" y="1360056"/>
            <a:ext cx="12011487" cy="4934212"/>
          </a:xfrm>
        </p:spPr>
        <p:txBody>
          <a:bodyPr>
            <a:normAutofit/>
          </a:bodyPr>
          <a:lstStyle/>
          <a:p>
            <a:r>
              <a:rPr lang="en-US" sz="4400" dirty="0"/>
              <a:t>2025 Campaign Overview</a:t>
            </a:r>
          </a:p>
          <a:p>
            <a:pPr lvl="1"/>
            <a:r>
              <a:rPr lang="en-US" sz="4400" dirty="0"/>
              <a:t>BTC Fundraising Update</a:t>
            </a:r>
          </a:p>
          <a:p>
            <a:pPr lvl="1"/>
            <a:r>
              <a:rPr lang="en-US" sz="4400" dirty="0"/>
              <a:t>Campaign plans for the remainder of the year</a:t>
            </a:r>
          </a:p>
          <a:p>
            <a:pPr lvl="1"/>
            <a:r>
              <a:rPr lang="en-US" sz="4400" dirty="0"/>
              <a:t> How to make the most of the next three months</a:t>
            </a:r>
          </a:p>
          <a:p>
            <a:r>
              <a:rPr lang="en-US" sz="4400" dirty="0"/>
              <a:t>Discussion</a:t>
            </a:r>
          </a:p>
          <a:p>
            <a:r>
              <a:rPr lang="en-US" sz="4400" dirty="0"/>
              <a:t>Q &amp; A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4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EF63-7EA6-0D44-BE09-E845AD61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17594"/>
            <a:ext cx="9799950" cy="745435"/>
          </a:xfrm>
        </p:spPr>
        <p:txBody>
          <a:bodyPr>
            <a:normAutofit/>
          </a:bodyPr>
          <a:lstStyle/>
          <a:p>
            <a:r>
              <a:rPr lang="en-US" dirty="0"/>
              <a:t>As of September 30, 2025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49BD939-A901-4BD5-B252-41AD5F369CEB}"/>
              </a:ext>
            </a:extLst>
          </p:cNvPr>
          <p:cNvSpPr txBox="1">
            <a:spLocks/>
          </p:cNvSpPr>
          <p:nvPr/>
        </p:nvSpPr>
        <p:spPr>
          <a:xfrm>
            <a:off x="470452" y="3191110"/>
            <a:ext cx="9799950" cy="196806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i="1" dirty="0"/>
              <a:t>$199,288 or 57% of our $350,000 goal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 dirty="0"/>
              <a:t>14 chapters have already met their high goal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 dirty="0"/>
              <a:t>20 chapters have met their low goal</a:t>
            </a:r>
          </a:p>
        </p:txBody>
      </p:sp>
    </p:spTree>
    <p:extLst>
      <p:ext uri="{BB962C8B-B14F-4D97-AF65-F5344CB8AC3E}">
        <p14:creationId xmlns:p14="http://schemas.microsoft.com/office/powerpoint/2010/main" val="530776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3D7575-407D-8543-A95D-D35F863F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4699"/>
            <a:ext cx="11472560" cy="887326"/>
          </a:xfrm>
        </p:spPr>
        <p:txBody>
          <a:bodyPr/>
          <a:lstStyle/>
          <a:p>
            <a:r>
              <a:rPr lang="en-US" dirty="0"/>
              <a:t>Case for Support – The Foundation for Philanthropy’s Priorities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FDB62EE-4F53-454C-A0B8-59ADCCD48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49" y="1171575"/>
            <a:ext cx="10470173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Plans for the Rest of the Year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5B87AB-1A5D-4539-BF2A-C378C7AC9DDC}"/>
              </a:ext>
            </a:extLst>
          </p:cNvPr>
          <p:cNvSpPr txBox="1"/>
          <p:nvPr/>
        </p:nvSpPr>
        <p:spPr>
          <a:xfrm>
            <a:off x="486136" y="2146995"/>
            <a:ext cx="86786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Calling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Match at AFP LEAD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Series of email solicitations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Stewardship email – week of Thanksgiving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Busiest Time of Year Approaching</a:t>
            </a:r>
          </a:p>
        </p:txBody>
      </p:sp>
    </p:spTree>
    <p:extLst>
      <p:ext uri="{BB962C8B-B14F-4D97-AF65-F5344CB8AC3E}">
        <p14:creationId xmlns:p14="http://schemas.microsoft.com/office/powerpoint/2010/main" val="22315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1E5A-081A-4C8B-8CB3-9168A87CB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Kind Support Provided by</a:t>
            </a:r>
          </a:p>
        </p:txBody>
      </p:sp>
      <p:pic>
        <p:nvPicPr>
          <p:cNvPr id="5" name="Content Placeholder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2AB0351-29C3-4118-9A45-1130A80BE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87477" y="2477167"/>
            <a:ext cx="5198758" cy="1039751"/>
          </a:xfrm>
        </p:spPr>
      </p:pic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4EFF52B-297B-4739-9C2A-019A5D6E4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9310" y="1651977"/>
            <a:ext cx="3545449" cy="214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079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CACE3-3A67-4258-9048-9A22EA512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11" name="Content Placeholder 10" descr="A picture containing text&#10;&#10;Description automatically generated">
            <a:extLst>
              <a:ext uri="{FF2B5EF4-FFF2-40B4-BE49-F238E27FC236}">
                <a16:creationId xmlns:a16="http://schemas.microsoft.com/office/drawing/2014/main" id="{AF174217-C7BF-4292-AA56-52AD510911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07924" y="1369028"/>
            <a:ext cx="1912532" cy="1950947"/>
          </a:xfrm>
        </p:spPr>
      </p:pic>
      <p:pic>
        <p:nvPicPr>
          <p:cNvPr id="13" name="Picture 12" descr="Text&#10;&#10;Description automatically generated with medium confidence">
            <a:extLst>
              <a:ext uri="{FF2B5EF4-FFF2-40B4-BE49-F238E27FC236}">
                <a16:creationId xmlns:a16="http://schemas.microsoft.com/office/drawing/2014/main" id="{2578F801-A71D-4C74-89EA-4687712ADD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4924" y="1595950"/>
            <a:ext cx="2828925" cy="17240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A57BFA1-86AD-4FFC-AC9D-436E31DF60EA}"/>
              </a:ext>
            </a:extLst>
          </p:cNvPr>
          <p:cNvSpPr txBox="1"/>
          <p:nvPr/>
        </p:nvSpPr>
        <p:spPr>
          <a:xfrm>
            <a:off x="3049172" y="2832353"/>
            <a:ext cx="609834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b="1" dirty="0"/>
              <a:t>For partnering with the AFP Foundation for Philanthropy for the match over the dates of AFP LEAD, October 16-18,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438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3D7575-407D-8543-A95D-D35F863F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8" y="260522"/>
            <a:ext cx="9399105" cy="365126"/>
          </a:xfrm>
        </p:spPr>
        <p:txBody>
          <a:bodyPr/>
          <a:lstStyle/>
          <a:p>
            <a:r>
              <a:rPr lang="en-US" dirty="0"/>
              <a:t>A special thank you to…</a:t>
            </a:r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49D1E1F0-5EB4-4DA5-8C9F-9B36BE987E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943" y="1524000"/>
            <a:ext cx="5806113" cy="1446874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0A95B7-B372-40D2-A300-CF3C506ED1ED}"/>
              </a:ext>
            </a:extLst>
          </p:cNvPr>
          <p:cNvSpPr txBox="1"/>
          <p:nvPr/>
        </p:nvSpPr>
        <p:spPr>
          <a:xfrm>
            <a:off x="617056" y="3438662"/>
            <a:ext cx="99722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For partnering with the AFP Foundation for the Good Takeover Challenge in Seattle, WA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Dates of the Good Takeover Challenge Match : April 27-29, 2025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6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E5B88-58EE-40D7-BE6C-888B8029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773017"/>
            <a:ext cx="9101559" cy="131196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BE the CAUSE Resources and Tool Kit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67BEB6-3482-4AA7-ACD7-B20FFF46329D}"/>
              </a:ext>
            </a:extLst>
          </p:cNvPr>
          <p:cNvSpPr txBox="1"/>
          <p:nvPr/>
        </p:nvSpPr>
        <p:spPr>
          <a:xfrm>
            <a:off x="1435261" y="3553428"/>
            <a:ext cx="8044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https://afpglobal.org/USFoundation/be-cause-campaign-toolkit#toolkit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7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imary Layouts - Moore">
  <a:themeElements>
    <a:clrScheme name="Moore 2023">
      <a:dk1>
        <a:srgbClr val="000000"/>
      </a:dk1>
      <a:lt1>
        <a:srgbClr val="FFFFFF"/>
      </a:lt1>
      <a:dk2>
        <a:srgbClr val="E0261C"/>
      </a:dk2>
      <a:lt2>
        <a:srgbClr val="BFBFBF"/>
      </a:lt2>
      <a:accent1>
        <a:srgbClr val="54ABAB"/>
      </a:accent1>
      <a:accent2>
        <a:srgbClr val="336666"/>
      </a:accent2>
      <a:accent3>
        <a:srgbClr val="29103A"/>
      </a:accent3>
      <a:accent4>
        <a:srgbClr val="7070AB"/>
      </a:accent4>
      <a:accent5>
        <a:srgbClr val="8F578C"/>
      </a:accent5>
      <a:accent6>
        <a:srgbClr val="8A3B59"/>
      </a:accent6>
      <a:hlink>
        <a:srgbClr val="E1261C"/>
      </a:hlink>
      <a:folHlink>
        <a:srgbClr val="595959"/>
      </a:folHlink>
    </a:clrScheme>
    <a:fontScheme name="Moore 2023 - Montserrat">
      <a:majorFont>
        <a:latin typeface="Montserrat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8561</TotalTime>
  <Words>510</Words>
  <Application>Microsoft Office PowerPoint</Application>
  <PresentationFormat>Widescreen</PresentationFormat>
  <Paragraphs>87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Montserrat</vt:lpstr>
      <vt:lpstr>Wingdings</vt:lpstr>
      <vt:lpstr>Office Theme</vt:lpstr>
      <vt:lpstr>Primary Layouts - Moore</vt:lpstr>
      <vt:lpstr>BE the CAUSE Webinar 2025</vt:lpstr>
      <vt:lpstr>Foundation Development Chair Orientation</vt:lpstr>
      <vt:lpstr>Webinar Objectives</vt:lpstr>
      <vt:lpstr>As of September 30, 2025</vt:lpstr>
      <vt:lpstr>Case for Support – The Foundation for Philanthropy’s Priorities</vt:lpstr>
      <vt:lpstr>In Kind Support Provided by</vt:lpstr>
      <vt:lpstr>Thank you!</vt:lpstr>
      <vt:lpstr>A special thank you to…</vt:lpstr>
      <vt:lpstr>2025 BE the CAUSE Resources and Tool Kit </vt:lpstr>
      <vt:lpstr>Support for your Efforts </vt:lpstr>
      <vt:lpstr>What Can You Do to Meet your Goal? </vt:lpstr>
      <vt:lpstr>Stewardship opportunities </vt:lpstr>
      <vt:lpstr>             Open Discussion</vt:lpstr>
      <vt:lpstr>AFP Foundation 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the CAUSE Webinar 2021</dc:title>
  <dc:creator>Evan Northup</dc:creator>
  <cp:lastModifiedBy>Joanna Heilig</cp:lastModifiedBy>
  <cp:revision>55</cp:revision>
  <cp:lastPrinted>2023-10-03T12:37:40Z</cp:lastPrinted>
  <dcterms:created xsi:type="dcterms:W3CDTF">2021-02-09T21:45:16Z</dcterms:created>
  <dcterms:modified xsi:type="dcterms:W3CDTF">2025-10-06T18:03:01Z</dcterms:modified>
</cp:coreProperties>
</file>