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</p:sldMasterIdLst>
  <p:notesMasterIdLst>
    <p:notesMasterId r:id="rId21"/>
  </p:notesMasterIdLst>
  <p:sldIdLst>
    <p:sldId id="256" r:id="rId3"/>
    <p:sldId id="257" r:id="rId4"/>
    <p:sldId id="261" r:id="rId5"/>
    <p:sldId id="259" r:id="rId6"/>
    <p:sldId id="354" r:id="rId7"/>
    <p:sldId id="355" r:id="rId8"/>
    <p:sldId id="356" r:id="rId9"/>
    <p:sldId id="357" r:id="rId10"/>
    <p:sldId id="358" r:id="rId11"/>
    <p:sldId id="359" r:id="rId12"/>
    <p:sldId id="316" r:id="rId13"/>
    <p:sldId id="348" r:id="rId14"/>
    <p:sldId id="349" r:id="rId15"/>
    <p:sldId id="350" r:id="rId16"/>
    <p:sldId id="338" r:id="rId17"/>
    <p:sldId id="344" r:id="rId18"/>
    <p:sldId id="352" r:id="rId19"/>
    <p:sldId id="35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59422" autoAdjust="0"/>
  </p:normalViewPr>
  <p:slideViewPr>
    <p:cSldViewPr snapToGrid="0" snapToObjects="1">
      <p:cViewPr varScale="1">
        <p:scale>
          <a:sx n="65" d="100"/>
          <a:sy n="65" d="100"/>
        </p:scale>
        <p:origin x="165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252616342562"/>
          <c:y val="6.0778727445394101E-2"/>
          <c:w val="0.696756438590452"/>
          <c:h val="0.780628874382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Donors OV'!$C$34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rgbClr val="29B1BD"/>
            </a:solidFill>
            <a:ln w="12700">
              <a:noFill/>
              <a:prstDash val="solid"/>
            </a:ln>
          </c:spPr>
          <c:invertIfNegative val="0"/>
          <c:cat>
            <c:strRef>
              <c:f>'All Donors OV'!$D$33:$H$33</c:f>
              <c:strCache>
                <c:ptCount val="5"/>
                <c:pt idx="0">
                  <c:v>CY2019</c:v>
                </c:pt>
                <c:pt idx="1">
                  <c:v>CY2020</c:v>
                </c:pt>
                <c:pt idx="2">
                  <c:v>CY2021</c:v>
                </c:pt>
                <c:pt idx="3">
                  <c:v>CY2022</c:v>
                </c:pt>
                <c:pt idx="4">
                  <c:v>CY2023</c:v>
                </c:pt>
              </c:strCache>
            </c:strRef>
          </c:cat>
          <c:val>
            <c:numRef>
              <c:f>'All Donors OV'!$D$34:$H$34</c:f>
              <c:numCache>
                <c:formatCode>"$"#,##0</c:formatCode>
                <c:ptCount val="5"/>
                <c:pt idx="0">
                  <c:v>272073.34999999998</c:v>
                </c:pt>
                <c:pt idx="1">
                  <c:v>264847.44</c:v>
                </c:pt>
                <c:pt idx="2">
                  <c:v>249046.93</c:v>
                </c:pt>
                <c:pt idx="3">
                  <c:v>226917.3</c:v>
                </c:pt>
                <c:pt idx="4">
                  <c:v>219226.39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5-4B04-980C-C891E77F5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785048"/>
        <c:axId val="2088780536"/>
      </c:barChart>
      <c:lineChart>
        <c:grouping val="standard"/>
        <c:varyColors val="0"/>
        <c:ser>
          <c:idx val="1"/>
          <c:order val="1"/>
          <c:tx>
            <c:strRef>
              <c:f>'All Donors OV'!$C$35</c:f>
              <c:strCache>
                <c:ptCount val="1"/>
                <c:pt idx="0">
                  <c:v>Total Donors</c:v>
                </c:pt>
              </c:strCache>
            </c:strRef>
          </c:tx>
          <c:spPr>
            <a:ln w="38100">
              <a:solidFill>
                <a:srgbClr val="09435B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9435B"/>
              </a:solidFill>
              <a:ln w="38100">
                <a:noFill/>
                <a:prstDash val="solid"/>
              </a:ln>
            </c:spPr>
          </c:marker>
          <c:val>
            <c:numRef>
              <c:f>'All Donors OV'!$D$35:$H$35</c:f>
              <c:numCache>
                <c:formatCode>#,##0</c:formatCode>
                <c:ptCount val="5"/>
                <c:pt idx="0">
                  <c:v>2061</c:v>
                </c:pt>
                <c:pt idx="1">
                  <c:v>1977</c:v>
                </c:pt>
                <c:pt idx="2">
                  <c:v>2089</c:v>
                </c:pt>
                <c:pt idx="3">
                  <c:v>1914</c:v>
                </c:pt>
                <c:pt idx="4">
                  <c:v>1613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F5-4B04-980C-C891E77F5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773016"/>
        <c:axId val="2088769736"/>
      </c:lineChart>
      <c:catAx>
        <c:axId val="208878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88780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878053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accent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Revenue</a:t>
                </a:r>
              </a:p>
            </c:rich>
          </c:tx>
          <c:layout>
            <c:manualLayout>
              <c:xMode val="edge"/>
              <c:yMode val="edge"/>
              <c:x val="2.7700255683962807E-2"/>
              <c:y val="0.33078517007236441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88785048"/>
        <c:crosses val="autoZero"/>
        <c:crossBetween val="between"/>
      </c:valAx>
      <c:catAx>
        <c:axId val="2088773016"/>
        <c:scaling>
          <c:orientation val="minMax"/>
        </c:scaling>
        <c:delete val="1"/>
        <c:axPos val="b"/>
        <c:majorTickMark val="out"/>
        <c:minorTickMark val="none"/>
        <c:tickLblPos val="none"/>
        <c:crossAx val="2088769736"/>
        <c:crosses val="autoZero"/>
        <c:auto val="1"/>
        <c:lblAlgn val="ctr"/>
        <c:lblOffset val="100"/>
        <c:noMultiLvlLbl val="0"/>
      </c:catAx>
      <c:valAx>
        <c:axId val="2088769736"/>
        <c:scaling>
          <c:orientation val="minMax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n-US"/>
                  <a:t>Donors</a:t>
                </a:r>
              </a:p>
            </c:rich>
          </c:tx>
          <c:layout>
            <c:manualLayout>
              <c:xMode val="edge"/>
              <c:yMode val="edge"/>
              <c:x val="0.95204578965600595"/>
              <c:y val="0.3418812930725079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88773016"/>
        <c:crosses val="max"/>
        <c:crossBetween val="between"/>
      </c:valAx>
      <c:spPr>
        <a:solidFill>
          <a:schemeClr val="bg1"/>
        </a:solidFill>
        <a:ln w="12700">
          <a:solidFill>
            <a:schemeClr val="accent6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982448290600508"/>
          <c:y val="0.92023048052016698"/>
          <c:w val="0.73432057602126799"/>
          <c:h val="6.2678237063293105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/>
          <a:ea typeface="Arial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US" b="1"/>
              <a:t>Total Revenue</a:t>
            </a:r>
          </a:p>
        </c:rich>
      </c:tx>
      <c:layout>
        <c:manualLayout>
          <c:xMode val="edge"/>
          <c:yMode val="edge"/>
          <c:x val="0.43393602225312899"/>
          <c:y val="3.32326774226383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7719054242"/>
          <c:y val="0.11480379473275"/>
          <c:w val="0.72971719981455696"/>
          <c:h val="0.6757310623181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Donors DQ'!$C$33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rgbClr val="29B1BD"/>
            </a:solidFill>
            <a:ln w="12700">
              <a:noFill/>
              <a:prstDash val="solid"/>
            </a:ln>
          </c:spPr>
          <c:invertIfNegative val="0"/>
          <c:cat>
            <c:strRef>
              <c:f>'New Donors DQ'!$D$32:$H$32</c:f>
              <c:strCache>
                <c:ptCount val="5"/>
                <c:pt idx="0">
                  <c:v>CY2019</c:v>
                </c:pt>
                <c:pt idx="1">
                  <c:v>CY2020</c:v>
                </c:pt>
                <c:pt idx="2">
                  <c:v>CY2021</c:v>
                </c:pt>
                <c:pt idx="3">
                  <c:v>CY2022</c:v>
                </c:pt>
                <c:pt idx="4">
                  <c:v>CY2023</c:v>
                </c:pt>
              </c:strCache>
            </c:strRef>
          </c:cat>
          <c:val>
            <c:numRef>
              <c:f>'New Donors DQ'!$D$33:$H$33</c:f>
              <c:numCache>
                <c:formatCode>"$"#,##0</c:formatCode>
                <c:ptCount val="5"/>
                <c:pt idx="0">
                  <c:v>19937.32</c:v>
                </c:pt>
                <c:pt idx="1">
                  <c:v>13902.29</c:v>
                </c:pt>
                <c:pt idx="2">
                  <c:v>17861.599999999999</c:v>
                </c:pt>
                <c:pt idx="3">
                  <c:v>11886.1</c:v>
                </c:pt>
                <c:pt idx="4">
                  <c:v>10383.75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C-467A-8DE0-872A077F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613512"/>
        <c:axId val="2098618376"/>
      </c:barChart>
      <c:lineChart>
        <c:grouping val="standard"/>
        <c:varyColors val="0"/>
        <c:ser>
          <c:idx val="1"/>
          <c:order val="1"/>
          <c:tx>
            <c:strRef>
              <c:f>'New Donors DQ'!$C$34</c:f>
              <c:strCache>
                <c:ptCount val="1"/>
                <c:pt idx="0">
                  <c:v>Total Donors</c:v>
                </c:pt>
              </c:strCache>
            </c:strRef>
          </c:tx>
          <c:spPr>
            <a:ln w="38100">
              <a:solidFill>
                <a:srgbClr val="09435B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9435B"/>
              </a:solidFill>
              <a:ln w="38100">
                <a:noFill/>
                <a:prstDash val="solid"/>
              </a:ln>
            </c:spPr>
          </c:marker>
          <c:val>
            <c:numRef>
              <c:f>'New Donors DQ'!$D$34:$H$34</c:f>
              <c:numCache>
                <c:formatCode>#,##0</c:formatCode>
                <c:ptCount val="5"/>
                <c:pt idx="0">
                  <c:v>409</c:v>
                </c:pt>
                <c:pt idx="1">
                  <c:v>339</c:v>
                </c:pt>
                <c:pt idx="2">
                  <c:v>360</c:v>
                </c:pt>
                <c:pt idx="3">
                  <c:v>259</c:v>
                </c:pt>
                <c:pt idx="4">
                  <c:v>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2C-467A-8DE0-872A077F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8624696"/>
        <c:axId val="2098627784"/>
      </c:lineChart>
      <c:catAx>
        <c:axId val="2098613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98618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861837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accent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Revenue</a:t>
                </a:r>
              </a:p>
            </c:rich>
          </c:tx>
          <c:layout>
            <c:manualLayout>
              <c:xMode val="edge"/>
              <c:yMode val="edge"/>
              <c:x val="1.4932038394336154E-2"/>
              <c:y val="0.33947587820872238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98613512"/>
        <c:crosses val="autoZero"/>
        <c:crossBetween val="between"/>
      </c:valAx>
      <c:catAx>
        <c:axId val="2098624696"/>
        <c:scaling>
          <c:orientation val="minMax"/>
        </c:scaling>
        <c:delete val="1"/>
        <c:axPos val="b"/>
        <c:majorTickMark val="out"/>
        <c:minorTickMark val="none"/>
        <c:tickLblPos val="none"/>
        <c:crossAx val="2098627784"/>
        <c:crosses val="autoZero"/>
        <c:auto val="1"/>
        <c:lblAlgn val="ctr"/>
        <c:lblOffset val="100"/>
        <c:noMultiLvlLbl val="0"/>
      </c:catAx>
      <c:valAx>
        <c:axId val="209862778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n-US"/>
                  <a:t>Donors</a:t>
                </a:r>
              </a:p>
            </c:rich>
          </c:tx>
          <c:layout>
            <c:manualLayout>
              <c:xMode val="edge"/>
              <c:yMode val="edge"/>
              <c:x val="0.96244784422809504"/>
              <c:y val="0.3625382991560540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98624696"/>
        <c:crosses val="max"/>
        <c:crossBetween val="between"/>
      </c:valAx>
      <c:spPr>
        <a:solidFill>
          <a:schemeClr val="bg1"/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4803092320527847"/>
          <c:y val="0.90030344290419995"/>
          <c:w val="0.7447889404733703"/>
          <c:h val="6.6465354845276603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3175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Arial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US" b="1"/>
              <a:t>Gap Analysis</a:t>
            </a:r>
          </a:p>
        </c:rich>
      </c:tx>
      <c:layout>
        <c:manualLayout>
          <c:xMode val="edge"/>
          <c:yMode val="edge"/>
          <c:x val="0.45929159068563602"/>
          <c:y val="1.44531562791939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1192446995353"/>
          <c:y val="0.10607300146803683"/>
          <c:w val="0.77983920841063703"/>
          <c:h val="0.774087634460059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Replacement!$A$54</c:f>
              <c:strCache>
                <c:ptCount val="1"/>
                <c:pt idx="0">
                  <c:v>Reactivated</c:v>
                </c:pt>
              </c:strCache>
            </c:strRef>
          </c:tx>
          <c:spPr>
            <a:solidFill>
              <a:srgbClr val="09435B"/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cat>
            <c:strRef>
              <c:f>Replacement!$J$10:$N$10</c:f>
              <c:strCache>
                <c:ptCount val="5"/>
                <c:pt idx="0">
                  <c:v>CY2019</c:v>
                </c:pt>
                <c:pt idx="1">
                  <c:v>CY2020</c:v>
                </c:pt>
                <c:pt idx="2">
                  <c:v>CY2021</c:v>
                </c:pt>
                <c:pt idx="3">
                  <c:v>CY2022</c:v>
                </c:pt>
                <c:pt idx="4">
                  <c:v>CY2023</c:v>
                </c:pt>
              </c:strCache>
            </c:strRef>
          </c:cat>
          <c:val>
            <c:numRef>
              <c:f>(Replacement!$B$54,Replacement!$C$54,Replacement!$D$54,Replacement!$E$54,Replacement!$F$54)</c:f>
              <c:numCache>
                <c:formatCode>#,##0</c:formatCode>
                <c:ptCount val="5"/>
                <c:pt idx="0">
                  <c:v>196</c:v>
                </c:pt>
                <c:pt idx="1">
                  <c:v>196</c:v>
                </c:pt>
                <c:pt idx="2">
                  <c:v>261</c:v>
                </c:pt>
                <c:pt idx="3">
                  <c:v>179</c:v>
                </c:pt>
                <c:pt idx="4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0-46F2-9252-81EFDBCDC9E8}"/>
            </c:ext>
          </c:extLst>
        </c:ser>
        <c:ser>
          <c:idx val="1"/>
          <c:order val="1"/>
          <c:tx>
            <c:strRef>
              <c:f>Replacement!$A$55</c:f>
              <c:strCache>
                <c:ptCount val="1"/>
                <c:pt idx="0">
                  <c:v>Lapsed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cat>
            <c:strRef>
              <c:f>Replacement!$J$10:$N$10</c:f>
              <c:strCache>
                <c:ptCount val="5"/>
                <c:pt idx="0">
                  <c:v>CY2019</c:v>
                </c:pt>
                <c:pt idx="1">
                  <c:v>CY2020</c:v>
                </c:pt>
                <c:pt idx="2">
                  <c:v>CY2021</c:v>
                </c:pt>
                <c:pt idx="3">
                  <c:v>CY2022</c:v>
                </c:pt>
                <c:pt idx="4">
                  <c:v>CY2023</c:v>
                </c:pt>
              </c:strCache>
            </c:strRef>
          </c:cat>
          <c:val>
            <c:numRef>
              <c:f>(Replacement!$B$55,Replacement!$C$55,Replacement!$D$55,Replacement!$E$55,Replacement!$F$55)</c:f>
              <c:numCache>
                <c:formatCode>#,##0</c:formatCode>
                <c:ptCount val="5"/>
                <c:pt idx="0">
                  <c:v>-573</c:v>
                </c:pt>
                <c:pt idx="1">
                  <c:v>-619</c:v>
                </c:pt>
                <c:pt idx="2">
                  <c:v>-509</c:v>
                </c:pt>
                <c:pt idx="3">
                  <c:v>-613</c:v>
                </c:pt>
                <c:pt idx="4">
                  <c:v>-649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0-46F2-9252-81EFDBCDC9E8}"/>
            </c:ext>
          </c:extLst>
        </c:ser>
        <c:ser>
          <c:idx val="2"/>
          <c:order val="2"/>
          <c:tx>
            <c:strRef>
              <c:f>Replacement!$A$58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29B1BD"/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cat>
            <c:strRef>
              <c:f>Replacement!$J$10:$N$10</c:f>
              <c:strCache>
                <c:ptCount val="5"/>
                <c:pt idx="0">
                  <c:v>CY2019</c:v>
                </c:pt>
                <c:pt idx="1">
                  <c:v>CY2020</c:v>
                </c:pt>
                <c:pt idx="2">
                  <c:v>CY2021</c:v>
                </c:pt>
                <c:pt idx="3">
                  <c:v>CY2022</c:v>
                </c:pt>
                <c:pt idx="4">
                  <c:v>CY2023</c:v>
                </c:pt>
              </c:strCache>
            </c:strRef>
          </c:cat>
          <c:val>
            <c:numRef>
              <c:f>(Replacement!$B$58,Replacement!$C$58,Replacement!$D$58,Replacement!$E$58,Replacement!$F$58)</c:f>
              <c:numCache>
                <c:formatCode>#,##0</c:formatCode>
                <c:ptCount val="5"/>
                <c:pt idx="0">
                  <c:v>409</c:v>
                </c:pt>
                <c:pt idx="1">
                  <c:v>339</c:v>
                </c:pt>
                <c:pt idx="2">
                  <c:v>360</c:v>
                </c:pt>
                <c:pt idx="3">
                  <c:v>259</c:v>
                </c:pt>
                <c:pt idx="4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0-46F2-9252-81EFDBCDC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5793864"/>
        <c:axId val="2095799416"/>
      </c:barChart>
      <c:lineChart>
        <c:grouping val="standard"/>
        <c:varyColors val="0"/>
        <c:ser>
          <c:idx val="3"/>
          <c:order val="3"/>
          <c:tx>
            <c:strRef>
              <c:f>Replacement!$A$56</c:f>
              <c:strCache>
                <c:ptCount val="1"/>
                <c:pt idx="0">
                  <c:v>Cur Yr Net</c:v>
                </c:pt>
              </c:strCache>
            </c:strRef>
          </c:tx>
          <c:spPr>
            <a:ln w="38100">
              <a:solidFill>
                <a:srgbClr val="61C2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61C250"/>
              </a:solidFill>
              <a:ln w="38100">
                <a:noFill/>
                <a:prstDash val="solid"/>
              </a:ln>
            </c:spPr>
          </c:marker>
          <c:cat>
            <c:strRef>
              <c:f>Replacement!$J$10:$N$10</c:f>
              <c:strCache>
                <c:ptCount val="5"/>
                <c:pt idx="0">
                  <c:v>CY2019</c:v>
                </c:pt>
                <c:pt idx="1">
                  <c:v>CY2020</c:v>
                </c:pt>
                <c:pt idx="2">
                  <c:v>CY2021</c:v>
                </c:pt>
                <c:pt idx="3">
                  <c:v>CY2022</c:v>
                </c:pt>
                <c:pt idx="4">
                  <c:v>CY2023</c:v>
                </c:pt>
              </c:strCache>
            </c:strRef>
          </c:cat>
          <c:val>
            <c:numRef>
              <c:f>(Replacement!$B$56,Replacement!$C$56,Replacement!$D$56,Replacement!$E$56,Replacement!$F$56)</c:f>
              <c:numCache>
                <c:formatCode>#,##0</c:formatCode>
                <c:ptCount val="5"/>
                <c:pt idx="0">
                  <c:v>-377</c:v>
                </c:pt>
                <c:pt idx="1">
                  <c:v>-423</c:v>
                </c:pt>
                <c:pt idx="2">
                  <c:v>-248</c:v>
                </c:pt>
                <c:pt idx="3">
                  <c:v>-434</c:v>
                </c:pt>
                <c:pt idx="4">
                  <c:v>-490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10-46F2-9252-81EFDBCDC9E8}"/>
            </c:ext>
          </c:extLst>
        </c:ser>
        <c:ser>
          <c:idx val="4"/>
          <c:order val="4"/>
          <c:tx>
            <c:strRef>
              <c:f>Replacement!$A$59</c:f>
              <c:strCache>
                <c:ptCount val="1"/>
                <c:pt idx="0">
                  <c:v>Cur Yr Net with New</c:v>
                </c:pt>
              </c:strCache>
            </c:strRef>
          </c:tx>
          <c:spPr>
            <a:ln w="38100">
              <a:solidFill>
                <a:srgbClr val="F9D76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9D76F"/>
              </a:solidFill>
              <a:ln w="38100">
                <a:noFill/>
                <a:prstDash val="solid"/>
              </a:ln>
            </c:spPr>
          </c:marker>
          <c:cat>
            <c:strRef>
              <c:f>Replacement!$J$10:$N$10</c:f>
              <c:strCache>
                <c:ptCount val="5"/>
                <c:pt idx="0">
                  <c:v>CY2019</c:v>
                </c:pt>
                <c:pt idx="1">
                  <c:v>CY2020</c:v>
                </c:pt>
                <c:pt idx="2">
                  <c:v>CY2021</c:v>
                </c:pt>
                <c:pt idx="3">
                  <c:v>CY2022</c:v>
                </c:pt>
                <c:pt idx="4">
                  <c:v>CY2023</c:v>
                </c:pt>
              </c:strCache>
            </c:strRef>
          </c:cat>
          <c:val>
            <c:numRef>
              <c:f>(Replacement!$B$59,Replacement!$C$59,Replacement!$D$59,Replacement!$E$59,Replacement!$F$59)</c:f>
              <c:numCache>
                <c:formatCode>#,##0</c:formatCode>
                <c:ptCount val="5"/>
                <c:pt idx="0">
                  <c:v>32</c:v>
                </c:pt>
                <c:pt idx="1">
                  <c:v>-84</c:v>
                </c:pt>
                <c:pt idx="2">
                  <c:v>112</c:v>
                </c:pt>
                <c:pt idx="3">
                  <c:v>-175</c:v>
                </c:pt>
                <c:pt idx="4">
                  <c:v>-301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10-46F2-9252-81EFDBCDC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793864"/>
        <c:axId val="2095799416"/>
      </c:lineChart>
      <c:catAx>
        <c:axId val="2095793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95799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5799416"/>
        <c:scaling>
          <c:orientation val="minMax"/>
        </c:scaling>
        <c:delete val="0"/>
        <c:axPos val="l"/>
        <c:majorGridlines>
          <c:spPr>
            <a:ln w="3175">
              <a:solidFill>
                <a:schemeClr val="accent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Donors</a:t>
                </a:r>
              </a:p>
            </c:rich>
          </c:tx>
          <c:layout>
            <c:manualLayout>
              <c:xMode val="edge"/>
              <c:yMode val="edge"/>
              <c:x val="1.354532391028496E-2"/>
              <c:y val="0.3601302920094629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95793864"/>
        <c:crosses val="autoZero"/>
        <c:crossBetween val="between"/>
      </c:valAx>
      <c:spPr>
        <a:solidFill>
          <a:schemeClr val="bg1"/>
        </a:solidFill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6.8087294851217228E-2"/>
          <c:y val="0.92484251968503939"/>
          <c:w val="0.91094619666048304"/>
          <c:h val="6.9767555037172704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Arial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B64D46-3BD5-4085-9CCD-FB5CDBEB842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91EE7E-4FC6-4373-BF83-623A8D5A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5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8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096A-75D1-4108-BFCF-E4025A1914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1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/>
            <a:r>
              <a:rPr lang="en-US" dirty="0"/>
              <a:t> </a:t>
            </a:r>
          </a:p>
          <a:p>
            <a:pPr marL="698830" lvl="1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096A-75D1-4108-BFCF-E4025A1914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0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1EE7E-4FC6-4373-BF83-623A8D5AE1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2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096A-75D1-4108-BFCF-E4025A1914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488C25-2D2D-49C4-B2B6-51560F2971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E0FC76-38EB-7B43-A24A-3EAC9723C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4" y="2612543"/>
            <a:ext cx="9144000" cy="9754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FAFEA7-757D-584C-A621-5D7FC8392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4" y="3660224"/>
            <a:ext cx="9144000" cy="11091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56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FC4C565-9673-C746-A85A-9F73110D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60522"/>
            <a:ext cx="9399105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5F0716-4D0E-E447-A2B4-019447E6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52" y="1360056"/>
            <a:ext cx="9041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34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526D17-9C69-49A3-9ECF-504EED3A4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DA342F-C848-B749-804C-2C783041A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773017"/>
            <a:ext cx="5075583" cy="13119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6CFAC2-765E-A14B-9F6B-BD4ADD8FABED}"/>
              </a:ext>
            </a:extLst>
          </p:cNvPr>
          <p:cNvSpPr txBox="1">
            <a:spLocks/>
          </p:cNvSpPr>
          <p:nvPr userDrawn="1"/>
        </p:nvSpPr>
        <p:spPr>
          <a:xfrm>
            <a:off x="11244470" y="6445800"/>
            <a:ext cx="662609" cy="412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4954AE-655E-3A45-B8E8-3A4164A37C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1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336E-8CB8-7689-97B9-0C4137D5F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63" y="600075"/>
            <a:ext cx="11373048" cy="1257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190DD-AD72-C512-5F44-57F07158489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05063" y="1981200"/>
            <a:ext cx="11373048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18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AA5CB9-0126-4C26-AEC4-DA6AA51ED3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8902691-DD1B-E34F-B868-7E883DD1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60522"/>
            <a:ext cx="9399105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905AAF-612E-AC49-AFA6-FF5AA6E2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213" y="1360056"/>
            <a:ext cx="9041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6BC479-37F3-984D-B365-DAB0F14858FB}"/>
              </a:ext>
            </a:extLst>
          </p:cNvPr>
          <p:cNvSpPr txBox="1">
            <a:spLocks/>
          </p:cNvSpPr>
          <p:nvPr userDrawn="1"/>
        </p:nvSpPr>
        <p:spPr>
          <a:xfrm>
            <a:off x="11244470" y="6445800"/>
            <a:ext cx="662609" cy="412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4954AE-655E-3A45-B8E8-3A4164A37C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2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FC013-2200-68F4-3B79-4CA8B812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63" y="1789473"/>
            <a:ext cx="1137304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8A537DD-F3A9-AE84-3E27-89467264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365760"/>
            <a:ext cx="1137304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8F1CCC-55A1-E4AC-D8E4-CBC71DBFD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604"/>
          <a:stretch/>
        </p:blipFill>
        <p:spPr>
          <a:xfrm>
            <a:off x="2146300" y="5962650"/>
            <a:ext cx="9442726" cy="895350"/>
          </a:xfrm>
          <a:prstGeom prst="rect">
            <a:avLst/>
          </a:prstGeom>
        </p:spPr>
      </p:pic>
      <p:sp>
        <p:nvSpPr>
          <p:cNvPr id="7" name="Shape 57">
            <a:extLst>
              <a:ext uri="{FF2B5EF4-FFF2-40B4-BE49-F238E27FC236}">
                <a16:creationId xmlns:a16="http://schemas.microsoft.com/office/drawing/2014/main" id="{3F2B7ACF-8198-D21D-C9AC-B1F8D883A34D}"/>
              </a:ext>
            </a:extLst>
          </p:cNvPr>
          <p:cNvSpPr/>
          <p:nvPr userDrawn="1"/>
        </p:nvSpPr>
        <p:spPr>
          <a:xfrm>
            <a:off x="11121887" y="6180222"/>
            <a:ext cx="586373" cy="2359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37160" tIns="25400" rIns="25400" bIns="25400">
            <a:spAutoFit/>
          </a:bodyPr>
          <a:lstStyle/>
          <a:p>
            <a:pPr algn="r"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200" smtClean="0">
                <a:solidFill>
                  <a:schemeClr val="tx1"/>
                </a:solidFill>
                <a:latin typeface="Montserrat" pitchFamily="2" charset="0"/>
                <a:cs typeface="Arial" panose="020B0604020202020204" pitchFamily="34" charset="0"/>
              </a:rPr>
              <a:pPr algn="r"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endParaRPr sz="1200" dirty="0">
              <a:solidFill>
                <a:schemeClr val="tx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0C831FA-7F34-74FA-AF52-4433B1DDEC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153" y="5962650"/>
            <a:ext cx="1444752" cy="3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3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fpglobal.org/USFoundation/be-cause-campaign-toolkit#toolk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CC1C26-FC2F-FE4D-96B2-5507AF193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56" y="2592664"/>
            <a:ext cx="11350488" cy="9754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BE the CAUSE Webinar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B1361-9E83-4288-89B8-C469E90B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51" y="3660224"/>
            <a:ext cx="6046698" cy="12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9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951C-FF27-6EF3-0808-C79CF4EB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600075"/>
            <a:ext cx="8770110" cy="1257300"/>
          </a:xfrm>
        </p:spPr>
        <p:txBody>
          <a:bodyPr/>
          <a:lstStyle/>
          <a:p>
            <a:r>
              <a:rPr lang="en-US" dirty="0"/>
              <a:t>Chapter Leaders – Value of Reactivated vs. New Donors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2FC4F54-6DB0-28A6-F0DD-DC5F6F74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73" y="627783"/>
            <a:ext cx="2459184" cy="122959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00CCCD-F84B-A006-AE5F-4CF83554C1CF}"/>
              </a:ext>
            </a:extLst>
          </p:cNvPr>
          <p:cNvGraphicFramePr>
            <a:graphicFrameLocks noGrp="1"/>
          </p:cNvGraphicFramePr>
          <p:nvPr/>
        </p:nvGraphicFramePr>
        <p:xfrm>
          <a:off x="737428" y="2213264"/>
          <a:ext cx="8770109" cy="2685757"/>
        </p:xfrm>
        <a:graphic>
          <a:graphicData uri="http://schemas.openxmlformats.org/drawingml/2006/table">
            <a:tbl>
              <a:tblPr/>
              <a:tblGrid>
                <a:gridCol w="2216979">
                  <a:extLst>
                    <a:ext uri="{9D8B030D-6E8A-4147-A177-3AD203B41FA5}">
                      <a16:colId xmlns:a16="http://schemas.microsoft.com/office/drawing/2014/main" val="1962130193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val="584935357"/>
                    </a:ext>
                  </a:extLst>
                </a:gridCol>
                <a:gridCol w="668354">
                  <a:extLst>
                    <a:ext uri="{9D8B030D-6E8A-4147-A177-3AD203B41FA5}">
                      <a16:colId xmlns:a16="http://schemas.microsoft.com/office/drawing/2014/main" val="2941328490"/>
                    </a:ext>
                  </a:extLst>
                </a:gridCol>
                <a:gridCol w="815066">
                  <a:extLst>
                    <a:ext uri="{9D8B030D-6E8A-4147-A177-3AD203B41FA5}">
                      <a16:colId xmlns:a16="http://schemas.microsoft.com/office/drawing/2014/main" val="3028260497"/>
                    </a:ext>
                  </a:extLst>
                </a:gridCol>
                <a:gridCol w="603149">
                  <a:extLst>
                    <a:ext uri="{9D8B030D-6E8A-4147-A177-3AD203B41FA5}">
                      <a16:colId xmlns:a16="http://schemas.microsoft.com/office/drawing/2014/main" val="837048240"/>
                    </a:ext>
                  </a:extLst>
                </a:gridCol>
                <a:gridCol w="423834">
                  <a:extLst>
                    <a:ext uri="{9D8B030D-6E8A-4147-A177-3AD203B41FA5}">
                      <a16:colId xmlns:a16="http://schemas.microsoft.com/office/drawing/2014/main" val="227156036"/>
                    </a:ext>
                  </a:extLst>
                </a:gridCol>
                <a:gridCol w="635751">
                  <a:extLst>
                    <a:ext uri="{9D8B030D-6E8A-4147-A177-3AD203B41FA5}">
                      <a16:colId xmlns:a16="http://schemas.microsoft.com/office/drawing/2014/main" val="1215002231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367962858"/>
                    </a:ext>
                  </a:extLst>
                </a:gridCol>
                <a:gridCol w="863970">
                  <a:extLst>
                    <a:ext uri="{9D8B030D-6E8A-4147-A177-3AD203B41FA5}">
                      <a16:colId xmlns:a16="http://schemas.microsoft.com/office/drawing/2014/main" val="2491330905"/>
                    </a:ext>
                  </a:extLst>
                </a:gridCol>
                <a:gridCol w="978079">
                  <a:extLst>
                    <a:ext uri="{9D8B030D-6E8A-4147-A177-3AD203B41FA5}">
                      <a16:colId xmlns:a16="http://schemas.microsoft.com/office/drawing/2014/main" val="1881054995"/>
                    </a:ext>
                  </a:extLst>
                </a:gridCol>
              </a:tblGrid>
              <a:tr h="206597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Long Term Value of New vs. Reactivated Donors (25-36 Mos)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71304"/>
                  </a:ext>
                </a:extLst>
              </a:tr>
              <a:tr h="38888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Donors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Gifts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Avg Gift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GPD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RPD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Conversion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LTV / Donor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Donor Segment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36930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New Donors (2019)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$17,125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$36.51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$65.36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64.06%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$90.70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EECEB"/>
                          </a:highlight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36374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New Donors (2020)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$10,265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$37.88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$56.40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53.69%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$66.20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14121"/>
                  </a:ext>
                </a:extLst>
              </a:tr>
              <a:tr h="1822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New Donors TOTAL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$27,390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$37.01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$61.69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59.36%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$79.60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88212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991742"/>
                  </a:ext>
                </a:extLst>
              </a:tr>
              <a:tr h="1822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Reactivated Lapsed 1 (2019)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$8,799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$69.28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$154.36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53.27%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$187.36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EECEB"/>
                          </a:highlight>
                          <a:latin typeface="Calibri" panose="020F0502020204030204" pitchFamily="34" charset="0"/>
                        </a:rPr>
                        <a:t>Lapsed 1Yr Reactivated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42321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Reactivated Lapsed 1 (2020)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$10,897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$112.34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$213.67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42.15%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$316.32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36587"/>
                  </a:ext>
                </a:extLst>
              </a:tr>
              <a:tr h="1822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Reactivated Lapsed 1 TOTAL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$19,696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$87.93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$182.37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47.37%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$255.80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63938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720073"/>
                  </a:ext>
                </a:extLst>
              </a:tr>
              <a:tr h="18229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Reactivated Lapsed 2+ (2019)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$8,766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$66.41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$156.53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62.92%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$198.32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EECEB"/>
                          </a:highlight>
                          <a:latin typeface="Calibri" panose="020F0502020204030204" pitchFamily="34" charset="0"/>
                        </a:rPr>
                        <a:t>Lapsed 2+Yr Reactivated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22528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Reactivated Lapsed 2+ (2020)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$3,013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$35.45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$103.90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38.67%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$92.97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252846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Reactivated Lapsed 2+ TOTAL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$11,779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$54.28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$138.57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51.83%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effectLst/>
                          <a:latin typeface="Calibri" panose="020F0502020204030204" pitchFamily="34" charset="0"/>
                        </a:rPr>
                        <a:t>$150.14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8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2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D7575-407D-8543-A95D-D35F863F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699"/>
            <a:ext cx="11472560" cy="887326"/>
          </a:xfrm>
        </p:spPr>
        <p:txBody>
          <a:bodyPr/>
          <a:lstStyle/>
          <a:p>
            <a:r>
              <a:rPr lang="en-US" dirty="0"/>
              <a:t>Case for Support – The Foundation for Philanthropy’s Priorities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DB62EE-4F53-454C-A0B8-59ADCCD4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" y="1171575"/>
            <a:ext cx="10470173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Plans for the Rest of the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B87AB-1A5D-4539-BF2A-C378C7AC9DDC}"/>
              </a:ext>
            </a:extLst>
          </p:cNvPr>
          <p:cNvSpPr txBox="1"/>
          <p:nvPr/>
        </p:nvSpPr>
        <p:spPr>
          <a:xfrm>
            <a:off x="486136" y="2146995"/>
            <a:ext cx="8678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SYBUNT Mailing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Calling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Match at AFP LEAD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Series of email solicitations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Stewardship email – week of Thanksgiving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Busiest Time of Year Approaching</a:t>
            </a:r>
          </a:p>
        </p:txBody>
      </p:sp>
    </p:spTree>
    <p:extLst>
      <p:ext uri="{BB962C8B-B14F-4D97-AF65-F5344CB8AC3E}">
        <p14:creationId xmlns:p14="http://schemas.microsoft.com/office/powerpoint/2010/main" val="22315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1E5A-081A-4C8B-8CB3-9168A87C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Kind Support Provided by</a:t>
            </a:r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AB0351-29C3-4118-9A45-1130A80BE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7477" y="2477167"/>
            <a:ext cx="5198758" cy="1039751"/>
          </a:xfr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4EFF52B-297B-4739-9C2A-019A5D6E4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310" y="1651977"/>
            <a:ext cx="3545449" cy="21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7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ACE3-3A67-4258-9048-9A22EA51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174217-C7BF-4292-AA56-52AD51091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7924" y="1369028"/>
            <a:ext cx="1912532" cy="1950947"/>
          </a:xfr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2578F801-A71D-4C74-89EA-4687712AD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924" y="1595950"/>
            <a:ext cx="2828925" cy="1724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57BFA1-86AD-4FFC-AC9D-436E31DF60EA}"/>
              </a:ext>
            </a:extLst>
          </p:cNvPr>
          <p:cNvSpPr txBox="1"/>
          <p:nvPr/>
        </p:nvSpPr>
        <p:spPr>
          <a:xfrm>
            <a:off x="3049172" y="2832353"/>
            <a:ext cx="60983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For partnering with the AFP Foundation for Philanthropy for the match over the dates of AFP LEAD, October 16-18,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3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D7575-407D-8543-A95D-D35F863F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60522"/>
            <a:ext cx="9399105" cy="365126"/>
          </a:xfrm>
        </p:spPr>
        <p:txBody>
          <a:bodyPr/>
          <a:lstStyle/>
          <a:p>
            <a:r>
              <a:rPr lang="en-US" dirty="0"/>
              <a:t>A special thank you to…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9D1E1F0-5EB4-4DA5-8C9F-9B36BE98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43" y="1524000"/>
            <a:ext cx="5806113" cy="144687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A95B7-B372-40D2-A300-CF3C506ED1ED}"/>
              </a:ext>
            </a:extLst>
          </p:cNvPr>
          <p:cNvSpPr txBox="1"/>
          <p:nvPr/>
        </p:nvSpPr>
        <p:spPr>
          <a:xfrm>
            <a:off x="617056" y="3438662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partnering with the AFP Foundation for the “Good Takeover Toronto, ON: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April 7-9, 2024: Dates of the Good Takeover Challenge Match  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6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5B88-58EE-40D7-BE6C-888B80295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773017"/>
            <a:ext cx="9101559" cy="1311965"/>
          </a:xfrm>
        </p:spPr>
        <p:txBody>
          <a:bodyPr>
            <a:normAutofit fontScale="90000"/>
          </a:bodyPr>
          <a:lstStyle/>
          <a:p>
            <a:r>
              <a:rPr lang="en-US" dirty="0"/>
              <a:t>2024 BE the CAUSE Resources and Tool Kit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7BEB6-3482-4AA7-ACD7-B20FFF46329D}"/>
              </a:ext>
            </a:extLst>
          </p:cNvPr>
          <p:cNvSpPr txBox="1"/>
          <p:nvPr/>
        </p:nvSpPr>
        <p:spPr>
          <a:xfrm>
            <a:off x="1435261" y="3553428"/>
            <a:ext cx="804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https://afpglobal.org/USFoundation/be-cause-campaign-toolkit#toolkit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C8F9-B58B-4234-90DA-D30F3B10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43085"/>
            <a:ext cx="9399105" cy="365126"/>
          </a:xfrm>
        </p:spPr>
        <p:txBody>
          <a:bodyPr/>
          <a:lstStyle/>
          <a:p>
            <a:r>
              <a:rPr lang="en-US" dirty="0"/>
              <a:t>What Can You Do for Your Donors/Prospects?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49E2-2631-42F3-9327-CDCBC1CD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6" y="1360055"/>
            <a:ext cx="12047034" cy="4773115"/>
          </a:xfrm>
        </p:spPr>
        <p:txBody>
          <a:bodyPr>
            <a:normAutofit/>
          </a:bodyPr>
          <a:lstStyle/>
          <a:p>
            <a:r>
              <a:rPr lang="en-US" sz="2700" dirty="0"/>
              <a:t>Virtual donor reception </a:t>
            </a:r>
          </a:p>
          <a:p>
            <a:r>
              <a:rPr lang="en-US" sz="2700" dirty="0"/>
              <a:t>Thank you emails to donors each month</a:t>
            </a:r>
          </a:p>
          <a:p>
            <a:r>
              <a:rPr lang="en-US" sz="2700" dirty="0"/>
              <a:t>Engage board members to personally solicit members to make/upgrade gift </a:t>
            </a:r>
          </a:p>
          <a:p>
            <a:r>
              <a:rPr lang="en-US" sz="2700" dirty="0"/>
              <a:t>Identify Chamberlain scholars in your chapter: what was their experience? How has it impacted their careers? Are they a donor?</a:t>
            </a:r>
          </a:p>
          <a:p>
            <a:r>
              <a:rPr lang="en-US" sz="2700" dirty="0"/>
              <a:t>Create a communications calendar about BTC so you have consistent communications (highlight ICON/LEAD matching campaigns!)</a:t>
            </a:r>
          </a:p>
          <a:p>
            <a:r>
              <a:rPr lang="en-US" sz="2700" dirty="0"/>
              <a:t>Solicit your chapter board for 100% Board Participation (10 Star!)</a:t>
            </a:r>
          </a:p>
          <a:p>
            <a:r>
              <a:rPr lang="en-US" sz="2700" dirty="0"/>
              <a:t>Ask us to Zoom in to a board meeting to talk about the Foundation and our impact</a:t>
            </a:r>
          </a:p>
        </p:txBody>
      </p:sp>
    </p:spTree>
    <p:extLst>
      <p:ext uri="{BB962C8B-B14F-4D97-AF65-F5344CB8AC3E}">
        <p14:creationId xmlns:p14="http://schemas.microsoft.com/office/powerpoint/2010/main" val="164234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EF63-7EA6-0D44-BE09-E845AD61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17594"/>
            <a:ext cx="9799950" cy="7454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        Open Discussion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49BD939-A901-4BD5-B252-41AD5F369CEB}"/>
              </a:ext>
            </a:extLst>
          </p:cNvPr>
          <p:cNvSpPr txBox="1">
            <a:spLocks/>
          </p:cNvSpPr>
          <p:nvPr/>
        </p:nvSpPr>
        <p:spPr>
          <a:xfrm>
            <a:off x="470452" y="3191110"/>
            <a:ext cx="9041295" cy="1968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815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E773F5-0D01-4766-99D1-5BD0FD31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AFP Foundation Staff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D54225-1B73-4D84-9A5A-35CA391CA919}"/>
              </a:ext>
            </a:extLst>
          </p:cNvPr>
          <p:cNvSpPr txBox="1">
            <a:spLocks/>
          </p:cNvSpPr>
          <p:nvPr/>
        </p:nvSpPr>
        <p:spPr>
          <a:xfrm>
            <a:off x="989576" y="1807849"/>
            <a:ext cx="6248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Lori Gusdorf, CAE, Executive Vice President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(800) 666-3863, ext. 449 or (703) 519-8449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Lori.gusdorf@afpglobal.org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Ayat Hassan, MBA, Fundraising &amp; Database Analyst Associate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(800) 666-3863, ext. 448 or (703) 519-8448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Ayat.hassan@afpglobal.org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32AC8D-E863-48C3-91B7-E72F210DBAB6}"/>
              </a:ext>
            </a:extLst>
          </p:cNvPr>
          <p:cNvSpPr txBox="1">
            <a:spLocks/>
          </p:cNvSpPr>
          <p:nvPr/>
        </p:nvSpPr>
        <p:spPr>
          <a:xfrm>
            <a:off x="895547" y="844031"/>
            <a:ext cx="9799950" cy="74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/>
              <a:t>We’re here to support you!</a:t>
            </a:r>
          </a:p>
        </p:txBody>
      </p:sp>
    </p:spTree>
    <p:extLst>
      <p:ext uri="{BB962C8B-B14F-4D97-AF65-F5344CB8AC3E}">
        <p14:creationId xmlns:p14="http://schemas.microsoft.com/office/powerpoint/2010/main" val="305982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D7575-407D-8543-A95D-D35F863F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60522"/>
            <a:ext cx="9399105" cy="365126"/>
          </a:xfrm>
        </p:spPr>
        <p:txBody>
          <a:bodyPr/>
          <a:lstStyle/>
          <a:p>
            <a:r>
              <a:rPr lang="en-US" dirty="0"/>
              <a:t>Foundation Development Chair Orientation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0AE2B-2C11-864B-9EDE-1F79C87C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1360056"/>
            <a:ext cx="12011487" cy="435133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Presented by:  </a:t>
            </a:r>
          </a:p>
          <a:p>
            <a:pPr algn="ctr"/>
            <a:endParaRPr lang="en-US" sz="800" dirty="0"/>
          </a:p>
          <a:p>
            <a:pPr algn="ctr"/>
            <a:r>
              <a:rPr lang="en-US" dirty="0"/>
              <a:t>Paul Dunne, CFRE, Chair AFP Foundation for Philanthropy Fundraising Board</a:t>
            </a:r>
          </a:p>
          <a:p>
            <a:pPr algn="ctr"/>
            <a:r>
              <a:rPr lang="en-US" dirty="0"/>
              <a:t>Timothy Logan, ACFRE, AFP Foundation for Philanthropy Fundraising Board Member</a:t>
            </a:r>
          </a:p>
          <a:p>
            <a:pPr algn="ctr"/>
            <a:r>
              <a:rPr lang="en-US" dirty="0"/>
              <a:t>Lori Gusdorf, CAE, Executive Vice President, Foundation Staff</a:t>
            </a:r>
          </a:p>
          <a:p>
            <a:pPr marL="0" indent="0" algn="ctr">
              <a:buNone/>
            </a:pPr>
            <a:r>
              <a:rPr lang="en-US" b="1" dirty="0"/>
              <a:t>September 30, 2024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3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D7575-407D-8543-A95D-D35F863F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60522"/>
            <a:ext cx="9399105" cy="365126"/>
          </a:xfrm>
        </p:spPr>
        <p:txBody>
          <a:bodyPr/>
          <a:lstStyle/>
          <a:p>
            <a:r>
              <a:rPr lang="en-US" dirty="0"/>
              <a:t>Webinar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0AE2B-2C11-864B-9EDE-1F79C87C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1360056"/>
            <a:ext cx="12011487" cy="4934212"/>
          </a:xfrm>
        </p:spPr>
        <p:txBody>
          <a:bodyPr>
            <a:normAutofit/>
          </a:bodyPr>
          <a:lstStyle/>
          <a:p>
            <a:r>
              <a:rPr lang="en-US" sz="4400" dirty="0"/>
              <a:t>2024 Campaign Overview</a:t>
            </a:r>
          </a:p>
          <a:p>
            <a:pPr lvl="1"/>
            <a:r>
              <a:rPr lang="en-US" sz="4400" dirty="0"/>
              <a:t>Where we are with fundraising</a:t>
            </a:r>
          </a:p>
          <a:p>
            <a:pPr lvl="1"/>
            <a:r>
              <a:rPr lang="en-US" sz="4400" dirty="0"/>
              <a:t>Data Analysis</a:t>
            </a:r>
          </a:p>
          <a:p>
            <a:pPr lvl="1"/>
            <a:r>
              <a:rPr lang="en-US" sz="4400" dirty="0"/>
              <a:t>Plans for the rest of the year</a:t>
            </a:r>
          </a:p>
          <a:p>
            <a:pPr lvl="1"/>
            <a:r>
              <a:rPr lang="en-US" sz="4400" dirty="0"/>
              <a:t>Suggestions</a:t>
            </a:r>
          </a:p>
          <a:p>
            <a:r>
              <a:rPr lang="en-US" sz="4400" dirty="0"/>
              <a:t>Discussion</a:t>
            </a:r>
          </a:p>
          <a:p>
            <a:r>
              <a:rPr lang="en-US" sz="4400" dirty="0"/>
              <a:t>Q &amp; 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EF63-7EA6-0D44-BE09-E845AD61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17594"/>
            <a:ext cx="9799950" cy="745435"/>
          </a:xfrm>
        </p:spPr>
        <p:txBody>
          <a:bodyPr>
            <a:normAutofit/>
          </a:bodyPr>
          <a:lstStyle/>
          <a:p>
            <a:r>
              <a:rPr lang="en-US" dirty="0"/>
              <a:t>As of September 30, 2024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49BD939-A901-4BD5-B252-41AD5F369CEB}"/>
              </a:ext>
            </a:extLst>
          </p:cNvPr>
          <p:cNvSpPr txBox="1">
            <a:spLocks/>
          </p:cNvSpPr>
          <p:nvPr/>
        </p:nvSpPr>
        <p:spPr>
          <a:xfrm>
            <a:off x="470452" y="3191110"/>
            <a:ext cx="9799950" cy="1968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i="1" dirty="0"/>
              <a:t>$193,475 or 55% of our $350,000 goal.</a:t>
            </a:r>
          </a:p>
        </p:txBody>
      </p:sp>
    </p:spTree>
    <p:extLst>
      <p:ext uri="{BB962C8B-B14F-4D97-AF65-F5344CB8AC3E}">
        <p14:creationId xmlns:p14="http://schemas.microsoft.com/office/powerpoint/2010/main" val="53077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AD47-4AE6-0B83-BE34-BCF86CC83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</a:t>
            </a:r>
            <a:br>
              <a:rPr lang="en-US" dirty="0"/>
            </a:br>
            <a:r>
              <a:rPr lang="en-US" dirty="0"/>
              <a:t>Chapter Giving Data</a:t>
            </a:r>
          </a:p>
        </p:txBody>
      </p:sp>
    </p:spTree>
    <p:extLst>
      <p:ext uri="{BB962C8B-B14F-4D97-AF65-F5344CB8AC3E}">
        <p14:creationId xmlns:p14="http://schemas.microsoft.com/office/powerpoint/2010/main" val="144967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951C-FF27-6EF3-0808-C79CF4EB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600075"/>
            <a:ext cx="8770110" cy="1257300"/>
          </a:xfrm>
        </p:spPr>
        <p:txBody>
          <a:bodyPr/>
          <a:lstStyle/>
          <a:p>
            <a:r>
              <a:rPr lang="en-US" dirty="0"/>
              <a:t>Chapter Leaders – All Lifecycle Segments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2FC4F54-6DB0-28A6-F0DD-DC5F6F74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73" y="627783"/>
            <a:ext cx="2459184" cy="122959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71AC8F-65FF-1322-9071-27E44DC2033A}"/>
              </a:ext>
            </a:extLst>
          </p:cNvPr>
          <p:cNvGraphicFramePr>
            <a:graphicFrameLocks noGrp="1"/>
          </p:cNvGraphicFramePr>
          <p:nvPr/>
        </p:nvGraphicFramePr>
        <p:xfrm>
          <a:off x="504970" y="1885083"/>
          <a:ext cx="8928100" cy="170688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414805783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4488363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31915179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71785956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6530185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4767174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56256184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5606941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05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∆% 21 to 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∆% 22 to 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9468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Total Donors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6570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Number of Donors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2,061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1,977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2,089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1,914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1,613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4529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Number of Gifts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4,497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4,527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4,773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4,519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3,374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84207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Gift Value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$272,073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$264,847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$249,047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$226,917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$219,226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3142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Average Number of Gifts Per Donor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73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Average Gift Value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$60.50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$58.50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$52.18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$50.21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$64.98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29.4%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47708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Annual Gift Value Per Donor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$132.01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$133.96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$119.22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$118.56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$135.91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83374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Donor Retention Rate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71.8%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70.0%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74.3%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70.7%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66.1%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2624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Revenue Retention Rate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99.2%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87.2%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81.0%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81.5%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87.7%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10079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12C0000}"/>
              </a:ext>
            </a:extLst>
          </p:cNvPr>
          <p:cNvGraphicFramePr>
            <a:graphicFrameLocks/>
          </p:cNvGraphicFramePr>
          <p:nvPr/>
        </p:nvGraphicFramePr>
        <p:xfrm>
          <a:off x="5850082" y="3706899"/>
          <a:ext cx="5594099" cy="255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7904D0-B31C-CEA2-6A49-9E262332F6D1}"/>
              </a:ext>
            </a:extLst>
          </p:cNvPr>
          <p:cNvGraphicFramePr>
            <a:graphicFrameLocks noGrp="1"/>
          </p:cNvGraphicFramePr>
          <p:nvPr/>
        </p:nvGraphicFramePr>
        <p:xfrm>
          <a:off x="504970" y="4254876"/>
          <a:ext cx="4572001" cy="1417320"/>
        </p:xfrm>
        <a:graphic>
          <a:graphicData uri="http://schemas.openxmlformats.org/drawingml/2006/table">
            <a:tbl>
              <a:tblPr/>
              <a:tblGrid>
                <a:gridCol w="630621">
                  <a:extLst>
                    <a:ext uri="{9D8B030D-6E8A-4147-A177-3AD203B41FA5}">
                      <a16:colId xmlns:a16="http://schemas.microsoft.com/office/drawing/2014/main" val="4080219677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2500867975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2396325156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3983650301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417828508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3150440570"/>
                    </a:ext>
                  </a:extLst>
                </a:gridCol>
              </a:tblGrid>
              <a:tr h="2095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Gifts per Donor and Average Gift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194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5726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Gifts Per Donor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8274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Average Gift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$60.50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$58.50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$52.18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$50.21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$64.98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8415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Donor Quality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$132.01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$133.96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$119.22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$118.56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$135.91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5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951C-FF27-6EF3-0808-C79CF4EB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600075"/>
            <a:ext cx="8770110" cy="1257300"/>
          </a:xfrm>
        </p:spPr>
        <p:txBody>
          <a:bodyPr/>
          <a:lstStyle/>
          <a:p>
            <a:r>
              <a:rPr lang="en-US" dirty="0"/>
              <a:t>Chapter Leaders – New Donors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2FC4F54-6DB0-28A6-F0DD-DC5F6F74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73" y="627783"/>
            <a:ext cx="2459184" cy="122959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AF1744-54CA-9BD2-77A4-1E0829F9E16A}"/>
              </a:ext>
            </a:extLst>
          </p:cNvPr>
          <p:cNvGraphicFramePr>
            <a:graphicFrameLocks noGrp="1"/>
          </p:cNvGraphicFramePr>
          <p:nvPr/>
        </p:nvGraphicFramePr>
        <p:xfrm>
          <a:off x="557643" y="1857375"/>
          <a:ext cx="8928100" cy="154686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414069929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57243495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76556903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55537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3716489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63956757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66503429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5345108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05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CY2023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∆% 21 to 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A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∆% 22 to 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A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17616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New Donor Acquisition - First Gift This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506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New Donors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6623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Number of Gifts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5424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Gift Value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$19,937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$13,902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$17,862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$11,886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$10,384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15793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Average First Gift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$37.03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$45.21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$41.14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$42.25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8693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Average Number of Gifts per Donor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3217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Average Gift Value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$34.41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$40.41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$36.46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$44.38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0388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Annual Gift Value Per Donor</a:t>
                      </a:r>
                    </a:p>
                  </a:txBody>
                  <a:tcPr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$48.75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$49.62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$45.89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effectLst/>
                          <a:latin typeface="Calibri" panose="020F0502020204030204" pitchFamily="34" charset="0"/>
                        </a:rPr>
                        <a:t>$54.94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19.7%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474264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900-000001540000}"/>
              </a:ext>
            </a:extLst>
          </p:cNvPr>
          <p:cNvGraphicFramePr>
            <a:graphicFrameLocks/>
          </p:cNvGraphicFramePr>
          <p:nvPr/>
        </p:nvGraphicFramePr>
        <p:xfrm>
          <a:off x="5600700" y="3847928"/>
          <a:ext cx="5918662" cy="238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901B88-F461-5C62-F656-BB3821AD7AC8}"/>
              </a:ext>
            </a:extLst>
          </p:cNvPr>
          <p:cNvGraphicFramePr>
            <a:graphicFrameLocks noGrp="1"/>
          </p:cNvGraphicFramePr>
          <p:nvPr/>
        </p:nvGraphicFramePr>
        <p:xfrm>
          <a:off x="557643" y="4306744"/>
          <a:ext cx="4572000" cy="131254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7371493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6389273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028728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355802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34584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4859602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Gifts per Donor and Average Gift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1545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488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Gifts Per Donor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87337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Average Gift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$40.20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$34.41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$40.41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$36.46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$44.38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8511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Donor Quality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$48.75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$41.01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$49.61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$45.89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$54.95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7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951C-FF27-6EF3-0808-C79CF4EB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600075"/>
            <a:ext cx="8770110" cy="1257300"/>
          </a:xfrm>
        </p:spPr>
        <p:txBody>
          <a:bodyPr/>
          <a:lstStyle/>
          <a:p>
            <a:r>
              <a:rPr lang="en-US" dirty="0"/>
              <a:t>Chapter Leaders –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2FC4F54-6DB0-28A6-F0DD-DC5F6F74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73" y="627783"/>
            <a:ext cx="2459184" cy="1229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AB77-13E0-3DCF-3605-4C4A47DDB495}"/>
              </a:ext>
            </a:extLst>
          </p:cNvPr>
          <p:cNvSpPr txBox="1">
            <a:spLocks/>
          </p:cNvSpPr>
          <p:nvPr/>
        </p:nvSpPr>
        <p:spPr>
          <a:xfrm>
            <a:off x="557643" y="1755196"/>
            <a:ext cx="11220468" cy="4052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Chapter Leaders make up 62% of the donor file but only 34% of revenue</a:t>
            </a:r>
          </a:p>
          <a:p>
            <a:r>
              <a:rPr lang="en-US" dirty="0"/>
              <a:t>Year over year, 60% of the total loss of donors is in the Chapter Leaders group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700-000004140000}"/>
              </a:ext>
            </a:extLst>
          </p:cNvPr>
          <p:cNvGraphicFramePr>
            <a:graphicFrameLocks/>
          </p:cNvGraphicFramePr>
          <p:nvPr/>
        </p:nvGraphicFramePr>
        <p:xfrm>
          <a:off x="405064" y="3374448"/>
          <a:ext cx="4707264" cy="243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DD5063-F3BB-AE1A-7229-930DAA6ABB1B}"/>
              </a:ext>
            </a:extLst>
          </p:cNvPr>
          <p:cNvGraphicFramePr>
            <a:graphicFrameLocks noGrp="1"/>
          </p:cNvGraphicFramePr>
          <p:nvPr/>
        </p:nvGraphicFramePr>
        <p:xfrm>
          <a:off x="5995557" y="3655696"/>
          <a:ext cx="5638800" cy="1344930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val="161268233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421309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62495161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6585012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72220600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20607455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820A1E"/>
                          </a:highlight>
                          <a:latin typeface="Calibri" panose="020F0502020204030204" pitchFamily="34" charset="0"/>
                        </a:rPr>
                        <a:t>Donor Gap Analysis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A1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13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CY2023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116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Reactivated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646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Lapsed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736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Cur Yr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-377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-490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2737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80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90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Cur Yr Net with New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-84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-175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-301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56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951C-FF27-6EF3-0808-C79CF4EB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600075"/>
            <a:ext cx="8770110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Leader Longevity vs Recency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2FC4F54-6DB0-28A6-F0DD-DC5F6F74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73" y="627783"/>
            <a:ext cx="2459184" cy="122959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F6BA7E-EFF2-31AC-5ECD-CA384D3A2C54}"/>
              </a:ext>
            </a:extLst>
          </p:cNvPr>
          <p:cNvGraphicFramePr>
            <a:graphicFrameLocks noGrp="1"/>
          </p:cNvGraphicFramePr>
          <p:nvPr/>
        </p:nvGraphicFramePr>
        <p:xfrm>
          <a:off x="1267691" y="1284146"/>
          <a:ext cx="7322285" cy="4885035"/>
        </p:xfrm>
        <a:graphic>
          <a:graphicData uri="http://schemas.openxmlformats.org/drawingml/2006/table">
            <a:tbl>
              <a:tblPr/>
              <a:tblGrid>
                <a:gridCol w="795902">
                  <a:extLst>
                    <a:ext uri="{9D8B030D-6E8A-4147-A177-3AD203B41FA5}">
                      <a16:colId xmlns:a16="http://schemas.microsoft.com/office/drawing/2014/main" val="3164172347"/>
                    </a:ext>
                  </a:extLst>
                </a:gridCol>
                <a:gridCol w="1082425">
                  <a:extLst>
                    <a:ext uri="{9D8B030D-6E8A-4147-A177-3AD203B41FA5}">
                      <a16:colId xmlns:a16="http://schemas.microsoft.com/office/drawing/2014/main" val="3300177101"/>
                    </a:ext>
                  </a:extLst>
                </a:gridCol>
                <a:gridCol w="792717">
                  <a:extLst>
                    <a:ext uri="{9D8B030D-6E8A-4147-A177-3AD203B41FA5}">
                      <a16:colId xmlns:a16="http://schemas.microsoft.com/office/drawing/2014/main" val="4109852928"/>
                    </a:ext>
                  </a:extLst>
                </a:gridCol>
                <a:gridCol w="792717">
                  <a:extLst>
                    <a:ext uri="{9D8B030D-6E8A-4147-A177-3AD203B41FA5}">
                      <a16:colId xmlns:a16="http://schemas.microsoft.com/office/drawing/2014/main" val="1477900814"/>
                    </a:ext>
                  </a:extLst>
                </a:gridCol>
                <a:gridCol w="764064">
                  <a:extLst>
                    <a:ext uri="{9D8B030D-6E8A-4147-A177-3AD203B41FA5}">
                      <a16:colId xmlns:a16="http://schemas.microsoft.com/office/drawing/2014/main" val="2206153437"/>
                    </a:ext>
                  </a:extLst>
                </a:gridCol>
                <a:gridCol w="764064">
                  <a:extLst>
                    <a:ext uri="{9D8B030D-6E8A-4147-A177-3AD203B41FA5}">
                      <a16:colId xmlns:a16="http://schemas.microsoft.com/office/drawing/2014/main" val="2028410856"/>
                    </a:ext>
                  </a:extLst>
                </a:gridCol>
                <a:gridCol w="764064">
                  <a:extLst>
                    <a:ext uri="{9D8B030D-6E8A-4147-A177-3AD203B41FA5}">
                      <a16:colId xmlns:a16="http://schemas.microsoft.com/office/drawing/2014/main" val="2358939375"/>
                    </a:ext>
                  </a:extLst>
                </a:gridCol>
                <a:gridCol w="764064">
                  <a:extLst>
                    <a:ext uri="{9D8B030D-6E8A-4147-A177-3AD203B41FA5}">
                      <a16:colId xmlns:a16="http://schemas.microsoft.com/office/drawing/2014/main" val="3711632301"/>
                    </a:ext>
                  </a:extLst>
                </a:gridCol>
                <a:gridCol w="802268">
                  <a:extLst>
                    <a:ext uri="{9D8B030D-6E8A-4147-A177-3AD203B41FA5}">
                      <a16:colId xmlns:a16="http://schemas.microsoft.com/office/drawing/2014/main" val="925556337"/>
                    </a:ext>
                  </a:extLst>
                </a:gridCol>
              </a:tblGrid>
              <a:tr h="183050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RECENCY OF CONTRIBUTING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680199"/>
                  </a:ext>
                </a:extLst>
              </a:tr>
              <a:tr h="1560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LONGEVITY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0 - 12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13 - 24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25 - 36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37 - 48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49 - 60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61+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Cumulative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036536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Donors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085117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865402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37 - 48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$13,252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$11,062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$4,672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$2,532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$31,518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29268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months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Gifs Per Donor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5.90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4.14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282156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Average Gift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$27.38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$37.12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$35.39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$42.20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$32.36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724411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LTDV*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$161.61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$153.64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$88.14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$46.89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$120.76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117769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81405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Donors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939358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1,607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666223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49 - 60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$25,365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$15,673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$12,577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$5,638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$3,861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$63,113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314410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months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Gifs Per Donor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6.77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5.43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474483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Average Gift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$37.86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$36.11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$43.82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$48.60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$38.61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$39.27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617243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LTDV*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$256.21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$195.91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$149.72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$128.13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$40.64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$157.00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06700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039871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Donors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1,751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3,782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814961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12,233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8,509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4,784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36,181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265220"/>
                  </a:ext>
                </a:extLst>
              </a:tr>
              <a:tr h="1664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61+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$808,936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$523,405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$252,876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$118,289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$175,263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$315,564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$2,194,332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62314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effectLst/>
                          <a:latin typeface="Calibri" panose="020F0502020204030204" pitchFamily="34" charset="0"/>
                        </a:rPr>
                        <a:t>months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Gifs Per Donor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23.75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15.58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966883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Average Gift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$66.13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$61.51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$52.86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$54.01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$78.24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$50.69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$60.65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638"/>
                  </a:ext>
                </a:extLst>
              </a:tr>
              <a:tr h="173446"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LTDV*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D7D8D9"/>
                          </a:highlight>
                          <a:latin typeface="Calibri" panose="020F0502020204030204" pitchFamily="34" charset="0"/>
                        </a:rPr>
                        <a:t>$1,570.75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8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highlight>
                            <a:srgbClr val="B6E2E1"/>
                          </a:highlight>
                          <a:latin typeface="Calibri" panose="020F0502020204030204" pitchFamily="34" charset="0"/>
                        </a:rPr>
                        <a:t>$958.62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E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$619.79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$482.81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$552.88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$180.22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$580.20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788953"/>
                  </a:ext>
                </a:extLst>
              </a:tr>
              <a:tr h="15600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895585"/>
                  </a:ext>
                </a:extLst>
              </a:tr>
              <a:tr h="16640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Donors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1,751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5,141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110779"/>
                  </a:ext>
                </a:extLst>
              </a:tr>
              <a:tr h="166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14,189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9,750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5,349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6,225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40,219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489642"/>
                  </a:ext>
                </a:extLst>
              </a:tr>
              <a:tr h="166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$881,647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$571,135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$275,823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$126,459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$179,124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$315,564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$2,349,751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830863"/>
                  </a:ext>
                </a:extLst>
              </a:tr>
              <a:tr h="166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Gifs Per Donor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10.37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6.90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5.68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7.82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15417"/>
                  </a:ext>
                </a:extLst>
              </a:tr>
              <a:tr h="166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Average Gift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$62.14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$58.58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$51.57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$53.45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$76.55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$50.69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$58.42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060997"/>
                  </a:ext>
                </a:extLst>
              </a:tr>
              <a:tr h="166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LTDV*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$861.82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$607.59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$410.45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$368.68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$434.77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$180.22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$457.06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009775"/>
                  </a:ext>
                </a:extLst>
              </a:tr>
            </a:tbl>
          </a:graphicData>
        </a:graphic>
      </p:graphicFrame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B6CDA72-C39D-60F2-3FFC-5DDE2E327BBD}"/>
              </a:ext>
            </a:extLst>
          </p:cNvPr>
          <p:cNvSpPr txBox="1">
            <a:spLocks/>
          </p:cNvSpPr>
          <p:nvPr/>
        </p:nvSpPr>
        <p:spPr>
          <a:xfrm>
            <a:off x="8777013" y="1972965"/>
            <a:ext cx="3515557" cy="48850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Teal color shows the chapter leaders who lapsed last year after giving multiple years</a:t>
            </a:r>
          </a:p>
          <a:p>
            <a:r>
              <a:rPr lang="en-US" sz="2000" dirty="0"/>
              <a:t>Significant lifetime revenue from this audience shows opportunity in recapturing these donors</a:t>
            </a:r>
          </a:p>
        </p:txBody>
      </p:sp>
    </p:spTree>
    <p:extLst>
      <p:ext uri="{BB962C8B-B14F-4D97-AF65-F5344CB8AC3E}">
        <p14:creationId xmlns:p14="http://schemas.microsoft.com/office/powerpoint/2010/main" val="3626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mary Layouts - Moore">
  <a:themeElements>
    <a:clrScheme name="Moore 2023">
      <a:dk1>
        <a:srgbClr val="000000"/>
      </a:dk1>
      <a:lt1>
        <a:srgbClr val="FFFFFF"/>
      </a:lt1>
      <a:dk2>
        <a:srgbClr val="E0261C"/>
      </a:dk2>
      <a:lt2>
        <a:srgbClr val="BFBFBF"/>
      </a:lt2>
      <a:accent1>
        <a:srgbClr val="54ABAB"/>
      </a:accent1>
      <a:accent2>
        <a:srgbClr val="336666"/>
      </a:accent2>
      <a:accent3>
        <a:srgbClr val="29103A"/>
      </a:accent3>
      <a:accent4>
        <a:srgbClr val="7070AB"/>
      </a:accent4>
      <a:accent5>
        <a:srgbClr val="8F578C"/>
      </a:accent5>
      <a:accent6>
        <a:srgbClr val="8A3B59"/>
      </a:accent6>
      <a:hlink>
        <a:srgbClr val="E1261C"/>
      </a:hlink>
      <a:folHlink>
        <a:srgbClr val="595959"/>
      </a:folHlink>
    </a:clrScheme>
    <a:fontScheme name="Moore 2023 - Montserra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rton Cotton">
    <a:dk1>
      <a:sysClr val="windowText" lastClr="000000"/>
    </a:dk1>
    <a:lt1>
      <a:sysClr val="window" lastClr="FFFFFF"/>
    </a:lt1>
    <a:dk2>
      <a:srgbClr val="EE3524"/>
    </a:dk2>
    <a:lt2>
      <a:srgbClr val="8C1704"/>
    </a:lt2>
    <a:accent1>
      <a:srgbClr val="F37778"/>
    </a:accent1>
    <a:accent2>
      <a:srgbClr val="1B7F93"/>
    </a:accent2>
    <a:accent3>
      <a:srgbClr val="84D0CE"/>
    </a:accent3>
    <a:accent4>
      <a:srgbClr val="8DC641"/>
    </a:accent4>
    <a:accent5>
      <a:srgbClr val="58595B"/>
    </a:accent5>
    <a:accent6>
      <a:srgbClr val="BCBEC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rton Cotton">
    <a:dk1>
      <a:sysClr val="windowText" lastClr="000000"/>
    </a:dk1>
    <a:lt1>
      <a:sysClr val="window" lastClr="FFFFFF"/>
    </a:lt1>
    <a:dk2>
      <a:srgbClr val="EE3524"/>
    </a:dk2>
    <a:lt2>
      <a:srgbClr val="8C1704"/>
    </a:lt2>
    <a:accent1>
      <a:srgbClr val="F37778"/>
    </a:accent1>
    <a:accent2>
      <a:srgbClr val="1B7F93"/>
    </a:accent2>
    <a:accent3>
      <a:srgbClr val="84D0CE"/>
    </a:accent3>
    <a:accent4>
      <a:srgbClr val="8DC641"/>
    </a:accent4>
    <a:accent5>
      <a:srgbClr val="58595B"/>
    </a:accent5>
    <a:accent6>
      <a:srgbClr val="BCBEC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rton Cotton">
    <a:dk1>
      <a:sysClr val="windowText" lastClr="000000"/>
    </a:dk1>
    <a:lt1>
      <a:sysClr val="window" lastClr="FFFFFF"/>
    </a:lt1>
    <a:dk2>
      <a:srgbClr val="EE3524"/>
    </a:dk2>
    <a:lt2>
      <a:srgbClr val="8C1704"/>
    </a:lt2>
    <a:accent1>
      <a:srgbClr val="F37778"/>
    </a:accent1>
    <a:accent2>
      <a:srgbClr val="1B7F93"/>
    </a:accent2>
    <a:accent3>
      <a:srgbClr val="84D0CE"/>
    </a:accent3>
    <a:accent4>
      <a:srgbClr val="8DC641"/>
    </a:accent4>
    <a:accent5>
      <a:srgbClr val="58595B"/>
    </a:accent5>
    <a:accent6>
      <a:srgbClr val="BCBEC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8469</TotalTime>
  <Words>1462</Words>
  <Application>Microsoft Office PowerPoint</Application>
  <PresentationFormat>Widescreen</PresentationFormat>
  <Paragraphs>609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Montserrat</vt:lpstr>
      <vt:lpstr>Wingdings</vt:lpstr>
      <vt:lpstr>Office Theme</vt:lpstr>
      <vt:lpstr>Primary Layouts - Moore</vt:lpstr>
      <vt:lpstr>BE the CAUSE Webinar 2024</vt:lpstr>
      <vt:lpstr>Foundation Development Chair Orientation</vt:lpstr>
      <vt:lpstr>Webinar Objectives</vt:lpstr>
      <vt:lpstr>As of September 30, 2024</vt:lpstr>
      <vt:lpstr>2023 Chapter Giving Data</vt:lpstr>
      <vt:lpstr>Chapter Leaders – All Lifecycle Segments</vt:lpstr>
      <vt:lpstr>Chapter Leaders – New Donors</vt:lpstr>
      <vt:lpstr>Chapter Leaders – </vt:lpstr>
      <vt:lpstr>Chapter Leader Longevity vs Recency </vt:lpstr>
      <vt:lpstr>Chapter Leaders – Value of Reactivated vs. New Donors </vt:lpstr>
      <vt:lpstr>Case for Support – The Foundation for Philanthropy’s Priorities</vt:lpstr>
      <vt:lpstr>In Kind Support Provided by</vt:lpstr>
      <vt:lpstr>Thank you!</vt:lpstr>
      <vt:lpstr>A special thank you to…</vt:lpstr>
      <vt:lpstr>2024 BE the CAUSE Resources and Tool Kit </vt:lpstr>
      <vt:lpstr>What Can You Do for Your Donors/Prospects? </vt:lpstr>
      <vt:lpstr>             Open Discussion</vt:lpstr>
      <vt:lpstr>AFP Foundation Staff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the CAUSE Webinar 2021</dc:title>
  <dc:creator>Evan Northup</dc:creator>
  <cp:lastModifiedBy>Joanna Heilig</cp:lastModifiedBy>
  <cp:revision>44</cp:revision>
  <cp:lastPrinted>2023-10-03T12:37:40Z</cp:lastPrinted>
  <dcterms:created xsi:type="dcterms:W3CDTF">2021-02-09T21:45:16Z</dcterms:created>
  <dcterms:modified xsi:type="dcterms:W3CDTF">2024-10-04T18:56:14Z</dcterms:modified>
</cp:coreProperties>
</file>