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1" r:id="rId4"/>
    <p:sldId id="259" r:id="rId5"/>
    <p:sldId id="316" r:id="rId6"/>
    <p:sldId id="350" r:id="rId7"/>
    <p:sldId id="269" r:id="rId8"/>
    <p:sldId id="270" r:id="rId9"/>
    <p:sldId id="265" r:id="rId10"/>
    <p:sldId id="268" r:id="rId11"/>
    <p:sldId id="342" r:id="rId12"/>
    <p:sldId id="336" r:id="rId13"/>
    <p:sldId id="337" r:id="rId14"/>
    <p:sldId id="338" r:id="rId15"/>
    <p:sldId id="347" r:id="rId16"/>
    <p:sldId id="349" r:id="rId17"/>
    <p:sldId id="351" r:id="rId18"/>
    <p:sldId id="352" r:id="rId19"/>
    <p:sldId id="353" r:id="rId20"/>
    <p:sldId id="273" r:id="rId21"/>
    <p:sldId id="344" r:id="rId22"/>
    <p:sldId id="322" r:id="rId23"/>
    <p:sldId id="345" r:id="rId24"/>
    <p:sldId id="346" r:id="rId25"/>
    <p:sldId id="348" r:id="rId26"/>
    <p:sldId id="339" r:id="rId27"/>
    <p:sldId id="26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EE0AF-F5D0-FBD7-A8C9-C531C0076D0C}" name="Ayat Hassan" initials="AH" userId="S::ah@afpnet.org::95b78033-edec-482b-992c-86197916e0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59224" autoAdjust="0"/>
  </p:normalViewPr>
  <p:slideViewPr>
    <p:cSldViewPr snapToGrid="0" snapToObjects="1">
      <p:cViewPr varScale="1">
        <p:scale>
          <a:sx n="65" d="100"/>
          <a:sy n="65" d="100"/>
        </p:scale>
        <p:origin x="16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2E118-37E0-4F2C-819B-39F83918D6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78F7AC-3C2B-4834-A542-A3530639DA6C}">
      <dgm:prSet phldrT="[Text]" custT="1"/>
      <dgm:spPr>
        <a:solidFill>
          <a:schemeClr val="accent4"/>
        </a:solidFill>
      </dgm:spPr>
      <dgm:t>
        <a:bodyPr/>
        <a:lstStyle/>
        <a:p>
          <a:r>
            <a:rPr lang="en-US" sz="2000" b="1" dirty="0">
              <a:solidFill>
                <a:schemeClr val="accent1">
                  <a:lumMod val="75000"/>
                </a:schemeClr>
              </a:solidFill>
            </a:rPr>
            <a:t>AFP Foundation for Philanthropy</a:t>
          </a:r>
        </a:p>
      </dgm:t>
    </dgm:pt>
    <dgm:pt modelId="{871695F7-5C90-4C78-9C01-1EE8E80A63DA}" type="parTrans" cxnId="{87BC331E-BBFE-4969-8C93-29C88F662DA2}">
      <dgm:prSet/>
      <dgm:spPr/>
      <dgm:t>
        <a:bodyPr/>
        <a:lstStyle/>
        <a:p>
          <a:endParaRPr lang="en-US"/>
        </a:p>
      </dgm:t>
    </dgm:pt>
    <dgm:pt modelId="{9A287C66-14AE-4659-8BA1-806D20BA81AB}" type="sibTrans" cxnId="{87BC331E-BBFE-4969-8C93-29C88F662DA2}">
      <dgm:prSet/>
      <dgm:spPr/>
      <dgm:t>
        <a:bodyPr/>
        <a:lstStyle/>
        <a:p>
          <a:endParaRPr lang="en-US"/>
        </a:p>
      </dgm:t>
    </dgm:pt>
    <dgm:pt modelId="{9B41E577-3564-4944-8D78-7772333D0ADE}">
      <dgm:prSet phldrT="[Text]"/>
      <dgm:spPr>
        <a:solidFill>
          <a:schemeClr val="tx1"/>
        </a:solidFill>
      </dgm:spPr>
      <dgm:t>
        <a:bodyPr/>
        <a:lstStyle/>
        <a:p>
          <a:r>
            <a:rPr lang="en-US" b="1" dirty="0">
              <a:solidFill>
                <a:schemeClr val="bg1"/>
              </a:solidFill>
            </a:rPr>
            <a:t>Leadership Development</a:t>
          </a:r>
        </a:p>
      </dgm:t>
    </dgm:pt>
    <dgm:pt modelId="{71D9B3AD-3AAC-40E3-B293-B9C9038C8725}" type="parTrans" cxnId="{DDADDEBE-426F-494A-B655-D5637AEAB020}">
      <dgm:prSet/>
      <dgm:spPr/>
      <dgm:t>
        <a:bodyPr/>
        <a:lstStyle/>
        <a:p>
          <a:endParaRPr lang="en-US"/>
        </a:p>
      </dgm:t>
    </dgm:pt>
    <dgm:pt modelId="{AF2837AB-6FF1-4E0F-8B32-1A1386D94B69}" type="sibTrans" cxnId="{DDADDEBE-426F-494A-B655-D5637AEAB020}">
      <dgm:prSet/>
      <dgm:spPr/>
      <dgm:t>
        <a:bodyPr/>
        <a:lstStyle/>
        <a:p>
          <a:endParaRPr lang="en-US"/>
        </a:p>
      </dgm:t>
    </dgm:pt>
    <dgm:pt modelId="{7BC6E1D0-254D-4D14-B3E0-7B5D68EE0FB9}">
      <dgm:prSet phldrT="[Text]"/>
      <dgm:spPr>
        <a:solidFill>
          <a:schemeClr val="tx1"/>
        </a:solidFill>
      </dgm:spPr>
      <dgm:t>
        <a:bodyPr/>
        <a:lstStyle/>
        <a:p>
          <a:r>
            <a:rPr lang="en-US" b="1" dirty="0">
              <a:solidFill>
                <a:schemeClr val="bg1"/>
              </a:solidFill>
            </a:rPr>
            <a:t>Research</a:t>
          </a:r>
        </a:p>
      </dgm:t>
    </dgm:pt>
    <dgm:pt modelId="{FE93196B-349E-4A8E-A938-AE4C8CBB13CB}" type="parTrans" cxnId="{B1B0AB98-2651-462C-AB99-4162A50DCCD9}">
      <dgm:prSet/>
      <dgm:spPr/>
      <dgm:t>
        <a:bodyPr/>
        <a:lstStyle/>
        <a:p>
          <a:endParaRPr lang="en-US"/>
        </a:p>
      </dgm:t>
    </dgm:pt>
    <dgm:pt modelId="{A9A0A790-9BDE-46FA-80D7-B42558D94B64}" type="sibTrans" cxnId="{B1B0AB98-2651-462C-AB99-4162A50DCCD9}">
      <dgm:prSet/>
      <dgm:spPr/>
      <dgm:t>
        <a:bodyPr/>
        <a:lstStyle/>
        <a:p>
          <a:endParaRPr lang="en-US"/>
        </a:p>
      </dgm:t>
    </dgm:pt>
    <dgm:pt modelId="{8F5BC01F-4CEA-4CB5-9CAF-AE43E9F2683D}">
      <dgm:prSet phldrT="[Text]"/>
      <dgm:spPr>
        <a:solidFill>
          <a:schemeClr val="tx1"/>
        </a:solidFill>
      </dgm:spPr>
      <dgm:t>
        <a:bodyPr/>
        <a:lstStyle/>
        <a:p>
          <a:r>
            <a:rPr lang="en-US" b="1">
              <a:solidFill>
                <a:schemeClr val="bg1"/>
              </a:solidFill>
            </a:rPr>
            <a:t>IDEA</a:t>
          </a:r>
        </a:p>
      </dgm:t>
    </dgm:pt>
    <dgm:pt modelId="{ACCAA256-6B67-42EC-8D36-937421F06042}" type="parTrans" cxnId="{60652EF8-9B4E-490D-AF04-4027CC9D043D}">
      <dgm:prSet/>
      <dgm:spPr/>
      <dgm:t>
        <a:bodyPr/>
        <a:lstStyle/>
        <a:p>
          <a:endParaRPr lang="en-US"/>
        </a:p>
      </dgm:t>
    </dgm:pt>
    <dgm:pt modelId="{5CD4C0F2-CE26-4E40-A76D-92CE54732582}" type="sibTrans" cxnId="{60652EF8-9B4E-490D-AF04-4027CC9D043D}">
      <dgm:prSet/>
      <dgm:spPr/>
      <dgm:t>
        <a:bodyPr/>
        <a:lstStyle/>
        <a:p>
          <a:endParaRPr lang="en-US"/>
        </a:p>
      </dgm:t>
    </dgm:pt>
    <dgm:pt modelId="{300A20D7-0B1F-464B-9A4A-E55202761F6C}">
      <dgm:prSet phldrT="[Text]"/>
      <dgm:spPr>
        <a:solidFill>
          <a:schemeClr val="tx1"/>
        </a:solidFill>
      </dgm:spPr>
      <dgm:t>
        <a:bodyPr/>
        <a:lstStyle/>
        <a:p>
          <a:r>
            <a:rPr lang="en-US" b="1">
              <a:solidFill>
                <a:schemeClr val="bg1"/>
              </a:solidFill>
            </a:rPr>
            <a:t>Ethics</a:t>
          </a:r>
        </a:p>
      </dgm:t>
    </dgm:pt>
    <dgm:pt modelId="{8CD29EB2-0F48-41C7-AD78-8B188CE71B32}" type="parTrans" cxnId="{B93D6866-E57B-4E21-84A8-DA2A5E7F3BA2}">
      <dgm:prSet/>
      <dgm:spPr/>
      <dgm:t>
        <a:bodyPr/>
        <a:lstStyle/>
        <a:p>
          <a:endParaRPr lang="en-US"/>
        </a:p>
      </dgm:t>
    </dgm:pt>
    <dgm:pt modelId="{BDD08BB3-A6E3-46E1-B089-85ED971F6CFE}" type="sibTrans" cxnId="{B93D6866-E57B-4E21-84A8-DA2A5E7F3BA2}">
      <dgm:prSet/>
      <dgm:spPr/>
      <dgm:t>
        <a:bodyPr/>
        <a:lstStyle/>
        <a:p>
          <a:endParaRPr lang="en-US"/>
        </a:p>
      </dgm:t>
    </dgm:pt>
    <dgm:pt modelId="{3A8FECE9-1158-4109-A08C-DDF9959E8D7C}">
      <dgm:prSet phldrT="[Text]"/>
      <dgm:spPr>
        <a:solidFill>
          <a:schemeClr val="accent1">
            <a:lumMod val="75000"/>
          </a:schemeClr>
        </a:solidFill>
      </dgm:spPr>
      <dgm:t>
        <a:bodyPr/>
        <a:lstStyle/>
        <a:p>
          <a:r>
            <a:rPr lang="en-US" b="1">
              <a:solidFill>
                <a:schemeClr val="bg1"/>
              </a:solidFill>
            </a:rPr>
            <a:t>Scholarship</a:t>
          </a:r>
        </a:p>
      </dgm:t>
    </dgm:pt>
    <dgm:pt modelId="{1F555854-DC18-4456-848A-D6AAAC5B1AF1}" type="parTrans" cxnId="{BFB1B86B-F238-436D-982B-0713707AAA4B}">
      <dgm:prSet/>
      <dgm:spPr/>
      <dgm:t>
        <a:bodyPr/>
        <a:lstStyle/>
        <a:p>
          <a:endParaRPr lang="en-US"/>
        </a:p>
      </dgm:t>
    </dgm:pt>
    <dgm:pt modelId="{8D0B45DC-D5F2-4196-85F0-9B1FE916231E}" type="sibTrans" cxnId="{BFB1B86B-F238-436D-982B-0713707AAA4B}">
      <dgm:prSet/>
      <dgm:spPr/>
      <dgm:t>
        <a:bodyPr/>
        <a:lstStyle/>
        <a:p>
          <a:endParaRPr lang="en-US"/>
        </a:p>
      </dgm:t>
    </dgm:pt>
    <dgm:pt modelId="{4701800F-2115-4577-A0D7-4A188EDE3B2C}">
      <dgm:prSet phldrT="[Text]"/>
      <dgm:spPr>
        <a:solidFill>
          <a:schemeClr val="accent1">
            <a:lumMod val="75000"/>
          </a:schemeClr>
        </a:solidFill>
      </dgm:spPr>
      <dgm:t>
        <a:bodyPr/>
        <a:lstStyle/>
        <a:p>
          <a:r>
            <a:rPr lang="en-US" b="1" dirty="0">
              <a:solidFill>
                <a:schemeClr val="bg1"/>
              </a:solidFill>
            </a:rPr>
            <a:t>AFP Leadership </a:t>
          </a:r>
          <a:r>
            <a:rPr lang="en-US" b="1" dirty="0"/>
            <a:t>Institute</a:t>
          </a:r>
          <a:r>
            <a:rPr lang="en-US" b="1" dirty="0">
              <a:solidFill>
                <a:schemeClr val="bg1"/>
              </a:solidFill>
            </a:rPr>
            <a:t> Program</a:t>
          </a:r>
        </a:p>
      </dgm:t>
    </dgm:pt>
    <dgm:pt modelId="{7EDBC4D6-DDFE-47FC-A1C4-CBBAC8C6707E}" type="parTrans" cxnId="{A4D076A1-264C-43B9-93EA-1D39BEB89E87}">
      <dgm:prSet/>
      <dgm:spPr/>
      <dgm:t>
        <a:bodyPr/>
        <a:lstStyle/>
        <a:p>
          <a:endParaRPr lang="en-US"/>
        </a:p>
      </dgm:t>
    </dgm:pt>
    <dgm:pt modelId="{C1A68456-4621-43D4-A4BF-F468F815C1BC}" type="sibTrans" cxnId="{A4D076A1-264C-43B9-93EA-1D39BEB89E87}">
      <dgm:prSet/>
      <dgm:spPr/>
      <dgm:t>
        <a:bodyPr/>
        <a:lstStyle/>
        <a:p>
          <a:endParaRPr lang="en-US"/>
        </a:p>
      </dgm:t>
    </dgm:pt>
    <dgm:pt modelId="{C337CA7B-ED59-4979-8E25-914DC263DEA2}">
      <dgm:prSet phldrT="[Text]"/>
      <dgm:spPr>
        <a:solidFill>
          <a:schemeClr val="accent1">
            <a:lumMod val="75000"/>
          </a:schemeClr>
        </a:solidFill>
      </dgm:spPr>
      <dgm:t>
        <a:bodyPr/>
        <a:lstStyle/>
        <a:p>
          <a:r>
            <a:rPr lang="en-US" b="1">
              <a:solidFill>
                <a:schemeClr val="bg1"/>
              </a:solidFill>
            </a:rPr>
            <a:t>LEAD</a:t>
          </a:r>
        </a:p>
      </dgm:t>
    </dgm:pt>
    <dgm:pt modelId="{372AA022-13F1-43E0-BF2F-451C0466A36A}" type="parTrans" cxnId="{4DA99849-44E3-4F80-B6F3-45C9A87E5111}">
      <dgm:prSet/>
      <dgm:spPr/>
      <dgm:t>
        <a:bodyPr/>
        <a:lstStyle/>
        <a:p>
          <a:endParaRPr lang="en-US"/>
        </a:p>
      </dgm:t>
    </dgm:pt>
    <dgm:pt modelId="{28FA9FED-2AFE-4FC4-B4BC-8FABD310A7C0}" type="sibTrans" cxnId="{4DA99849-44E3-4F80-B6F3-45C9A87E5111}">
      <dgm:prSet/>
      <dgm:spPr/>
      <dgm:t>
        <a:bodyPr/>
        <a:lstStyle/>
        <a:p>
          <a:endParaRPr lang="en-US"/>
        </a:p>
      </dgm:t>
    </dgm:pt>
    <dgm:pt modelId="{A83E3EC8-D0CE-461C-B757-16E76C59D40D}">
      <dgm:prSet phldrT="[Text]"/>
      <dgm:spPr>
        <a:solidFill>
          <a:schemeClr val="accent1">
            <a:lumMod val="75000"/>
          </a:schemeClr>
        </a:solidFill>
      </dgm:spPr>
      <dgm:t>
        <a:bodyPr/>
        <a:lstStyle/>
        <a:p>
          <a:r>
            <a:rPr lang="en-US" b="1">
              <a:solidFill>
                <a:schemeClr val="bg1"/>
              </a:solidFill>
            </a:rPr>
            <a:t>Diversity Scholarships</a:t>
          </a:r>
        </a:p>
      </dgm:t>
    </dgm:pt>
    <dgm:pt modelId="{3629F8D0-073D-41F8-9EF2-8D566D8E19DE}" type="parTrans" cxnId="{828309D5-8256-41C8-8BF8-FF57D829059C}">
      <dgm:prSet/>
      <dgm:spPr/>
      <dgm:t>
        <a:bodyPr/>
        <a:lstStyle/>
        <a:p>
          <a:endParaRPr lang="en-US"/>
        </a:p>
      </dgm:t>
    </dgm:pt>
    <dgm:pt modelId="{D5A412FD-E10B-40E4-A03A-DD0E83996EAB}" type="sibTrans" cxnId="{828309D5-8256-41C8-8BF8-FF57D829059C}">
      <dgm:prSet/>
      <dgm:spPr/>
      <dgm:t>
        <a:bodyPr/>
        <a:lstStyle/>
        <a:p>
          <a:endParaRPr lang="en-US"/>
        </a:p>
      </dgm:t>
    </dgm:pt>
    <dgm:pt modelId="{E99676B0-7DFE-4D18-8F0C-4FABFBFCF19F}">
      <dgm:prSet phldrT="[Text]"/>
      <dgm:spPr>
        <a:solidFill>
          <a:schemeClr val="accent1">
            <a:lumMod val="75000"/>
          </a:schemeClr>
        </a:solidFill>
      </dgm:spPr>
      <dgm:t>
        <a:bodyPr/>
        <a:lstStyle/>
        <a:p>
          <a:r>
            <a:rPr lang="en-US" b="1">
              <a:solidFill>
                <a:schemeClr val="bg1"/>
              </a:solidFill>
            </a:rPr>
            <a:t>Mentoring Program</a:t>
          </a:r>
        </a:p>
      </dgm:t>
    </dgm:pt>
    <dgm:pt modelId="{D4B246FE-CBC7-4295-BFEC-E61DA600253E}" type="parTrans" cxnId="{4EB779FB-247E-48FA-87A6-6B89399406E4}">
      <dgm:prSet/>
      <dgm:spPr/>
      <dgm:t>
        <a:bodyPr/>
        <a:lstStyle/>
        <a:p>
          <a:endParaRPr lang="en-US"/>
        </a:p>
      </dgm:t>
    </dgm:pt>
    <dgm:pt modelId="{7A6FC968-9584-477C-8F78-A94B1203946F}" type="sibTrans" cxnId="{4EB779FB-247E-48FA-87A6-6B89399406E4}">
      <dgm:prSet/>
      <dgm:spPr/>
      <dgm:t>
        <a:bodyPr/>
        <a:lstStyle/>
        <a:p>
          <a:endParaRPr lang="en-US"/>
        </a:p>
      </dgm:t>
    </dgm:pt>
    <dgm:pt modelId="{78A0A3B5-23BE-4556-BF49-FB152E8B1021}">
      <dgm:prSet phldrT="[Text]"/>
      <dgm:spPr>
        <a:solidFill>
          <a:schemeClr val="accent1">
            <a:lumMod val="75000"/>
          </a:schemeClr>
        </a:solidFill>
      </dgm:spPr>
      <dgm:t>
        <a:bodyPr/>
        <a:lstStyle/>
        <a:p>
          <a:r>
            <a:rPr lang="en-US" b="1">
              <a:solidFill>
                <a:schemeClr val="bg1"/>
              </a:solidFill>
            </a:rPr>
            <a:t>Fundraising Effectiveness Project</a:t>
          </a:r>
        </a:p>
      </dgm:t>
    </dgm:pt>
    <dgm:pt modelId="{E972EA37-50D2-4504-9D37-3D406E79777B}" type="parTrans" cxnId="{480C193E-DB38-4030-93A0-B23303544164}">
      <dgm:prSet/>
      <dgm:spPr/>
      <dgm:t>
        <a:bodyPr/>
        <a:lstStyle/>
        <a:p>
          <a:endParaRPr lang="en-US"/>
        </a:p>
      </dgm:t>
    </dgm:pt>
    <dgm:pt modelId="{9D714DE8-22E4-4B39-A923-716260B3ECA0}" type="sibTrans" cxnId="{480C193E-DB38-4030-93A0-B23303544164}">
      <dgm:prSet/>
      <dgm:spPr/>
      <dgm:t>
        <a:bodyPr/>
        <a:lstStyle/>
        <a:p>
          <a:endParaRPr lang="en-US"/>
        </a:p>
      </dgm:t>
    </dgm:pt>
    <dgm:pt modelId="{558D4D06-98A9-4C14-8986-08C26E0609F9}">
      <dgm:prSet phldrT="[Text]"/>
      <dgm:spPr>
        <a:solidFill>
          <a:schemeClr val="accent1">
            <a:lumMod val="75000"/>
          </a:schemeClr>
        </a:solidFill>
      </dgm:spPr>
      <dgm:t>
        <a:bodyPr/>
        <a:lstStyle/>
        <a:p>
          <a:r>
            <a:rPr lang="en-US" b="1">
              <a:solidFill>
                <a:schemeClr val="bg1"/>
              </a:solidFill>
            </a:rPr>
            <a:t>Research</a:t>
          </a:r>
          <a:r>
            <a:rPr lang="en-US">
              <a:solidFill>
                <a:schemeClr val="bg1"/>
              </a:solidFill>
            </a:rPr>
            <a:t> Grant</a:t>
          </a:r>
        </a:p>
      </dgm:t>
    </dgm:pt>
    <dgm:pt modelId="{F5982222-884D-443A-B1A6-825CFC71D8D1}" type="parTrans" cxnId="{3676B5D5-7F54-4AA8-B3BE-FF43C08B4EBB}">
      <dgm:prSet/>
      <dgm:spPr/>
      <dgm:t>
        <a:bodyPr/>
        <a:lstStyle/>
        <a:p>
          <a:endParaRPr lang="en-US"/>
        </a:p>
      </dgm:t>
    </dgm:pt>
    <dgm:pt modelId="{57681DBA-3508-42E6-897D-01CDF7FF5C19}" type="sibTrans" cxnId="{3676B5D5-7F54-4AA8-B3BE-FF43C08B4EBB}">
      <dgm:prSet/>
      <dgm:spPr/>
      <dgm:t>
        <a:bodyPr/>
        <a:lstStyle/>
        <a:p>
          <a:endParaRPr lang="en-US"/>
        </a:p>
      </dgm:t>
    </dgm:pt>
    <dgm:pt modelId="{15D0431A-1E15-4391-AEAC-CE0B9C3A8A3F}">
      <dgm:prSet phldrT="[Text]"/>
      <dgm:spPr>
        <a:solidFill>
          <a:schemeClr val="accent1">
            <a:lumMod val="75000"/>
          </a:schemeClr>
        </a:solidFill>
      </dgm:spPr>
      <dgm:t>
        <a:bodyPr/>
        <a:lstStyle/>
        <a:p>
          <a:r>
            <a:rPr lang="en-US" b="1">
              <a:solidFill>
                <a:schemeClr val="bg1"/>
              </a:solidFill>
            </a:rPr>
            <a:t>Research Prize</a:t>
          </a:r>
        </a:p>
      </dgm:t>
    </dgm:pt>
    <dgm:pt modelId="{EDCBFDD8-4FB7-4E21-9C1F-A0B537A42B2E}" type="parTrans" cxnId="{4FA51782-7BFE-4BC5-9B98-54C5B89CF149}">
      <dgm:prSet/>
      <dgm:spPr/>
      <dgm:t>
        <a:bodyPr/>
        <a:lstStyle/>
        <a:p>
          <a:endParaRPr lang="en-US"/>
        </a:p>
      </dgm:t>
    </dgm:pt>
    <dgm:pt modelId="{1B396CEE-FD37-4581-A9C9-404A869F146D}" type="sibTrans" cxnId="{4FA51782-7BFE-4BC5-9B98-54C5B89CF149}">
      <dgm:prSet/>
      <dgm:spPr/>
      <dgm:t>
        <a:bodyPr/>
        <a:lstStyle/>
        <a:p>
          <a:endParaRPr lang="en-US"/>
        </a:p>
      </dgm:t>
    </dgm:pt>
    <dgm:pt modelId="{FB9DABE9-F400-429F-A8C2-F60D5186071E}">
      <dgm:prSet phldrT="[Text]"/>
      <dgm:spPr>
        <a:solidFill>
          <a:schemeClr val="accent1">
            <a:lumMod val="75000"/>
          </a:schemeClr>
        </a:solidFill>
      </dgm:spPr>
      <dgm:t>
        <a:bodyPr/>
        <a:lstStyle/>
        <a:p>
          <a:r>
            <a:rPr lang="en-US" b="1">
              <a:solidFill>
                <a:schemeClr val="bg1"/>
              </a:solidFill>
            </a:rPr>
            <a:t>Ethics Month</a:t>
          </a:r>
        </a:p>
      </dgm:t>
    </dgm:pt>
    <dgm:pt modelId="{FAA0F716-0F97-43E5-AFE7-A2E99A6F0B39}" type="parTrans" cxnId="{4CD050BC-76C8-4189-B8C4-D0070971B687}">
      <dgm:prSet/>
      <dgm:spPr/>
      <dgm:t>
        <a:bodyPr/>
        <a:lstStyle/>
        <a:p>
          <a:endParaRPr lang="en-US"/>
        </a:p>
      </dgm:t>
    </dgm:pt>
    <dgm:pt modelId="{70B4892B-00E6-499F-9C13-9AF731918AC0}" type="sibTrans" cxnId="{4CD050BC-76C8-4189-B8C4-D0070971B687}">
      <dgm:prSet/>
      <dgm:spPr/>
      <dgm:t>
        <a:bodyPr/>
        <a:lstStyle/>
        <a:p>
          <a:endParaRPr lang="en-US"/>
        </a:p>
      </dgm:t>
    </dgm:pt>
    <dgm:pt modelId="{1CE930B9-1F04-4907-9D0A-FA8F81FBFA25}">
      <dgm:prSet phldrT="[Text]"/>
      <dgm:spPr>
        <a:solidFill>
          <a:schemeClr val="accent1">
            <a:lumMod val="75000"/>
          </a:schemeClr>
        </a:solidFill>
      </dgm:spPr>
      <dgm:t>
        <a:bodyPr/>
        <a:lstStyle/>
        <a:p>
          <a:r>
            <a:rPr lang="en-US" b="1">
              <a:solidFill>
                <a:schemeClr val="bg1"/>
              </a:solidFill>
            </a:rPr>
            <a:t>Endowed Ethics Funds</a:t>
          </a:r>
        </a:p>
      </dgm:t>
    </dgm:pt>
    <dgm:pt modelId="{455D8E7A-452D-4F58-A252-36BB58A77415}" type="parTrans" cxnId="{05ABAAE0-9B32-4F9C-AFE2-354EA0A8729B}">
      <dgm:prSet/>
      <dgm:spPr/>
      <dgm:t>
        <a:bodyPr/>
        <a:lstStyle/>
        <a:p>
          <a:endParaRPr lang="en-US"/>
        </a:p>
      </dgm:t>
    </dgm:pt>
    <dgm:pt modelId="{2E38D887-CE3D-4E20-8142-FCA432A569A5}" type="sibTrans" cxnId="{05ABAAE0-9B32-4F9C-AFE2-354EA0A8729B}">
      <dgm:prSet/>
      <dgm:spPr/>
      <dgm:t>
        <a:bodyPr/>
        <a:lstStyle/>
        <a:p>
          <a:endParaRPr lang="en-US"/>
        </a:p>
      </dgm:t>
    </dgm:pt>
    <dgm:pt modelId="{E787F1C3-983E-4450-87D4-6DA6D74BCCF7}" type="pres">
      <dgm:prSet presAssocID="{AC12E118-37E0-4F2C-819B-39F83918D6AA}" presName="hierChild1" presStyleCnt="0">
        <dgm:presLayoutVars>
          <dgm:orgChart val="1"/>
          <dgm:chPref val="1"/>
          <dgm:dir/>
          <dgm:animOne val="branch"/>
          <dgm:animLvl val="lvl"/>
          <dgm:resizeHandles/>
        </dgm:presLayoutVars>
      </dgm:prSet>
      <dgm:spPr/>
    </dgm:pt>
    <dgm:pt modelId="{0443F7AA-EE45-44AD-AAE5-3D849E8D4CA5}" type="pres">
      <dgm:prSet presAssocID="{2F78F7AC-3C2B-4834-A542-A3530639DA6C}" presName="hierRoot1" presStyleCnt="0">
        <dgm:presLayoutVars>
          <dgm:hierBranch val="init"/>
        </dgm:presLayoutVars>
      </dgm:prSet>
      <dgm:spPr/>
    </dgm:pt>
    <dgm:pt modelId="{E5C3EA52-7969-4E35-B4DD-1C42D678C66D}" type="pres">
      <dgm:prSet presAssocID="{2F78F7AC-3C2B-4834-A542-A3530639DA6C}" presName="rootComposite1" presStyleCnt="0"/>
      <dgm:spPr/>
    </dgm:pt>
    <dgm:pt modelId="{3AA059D8-B03E-432E-81BF-4FBC16151AEF}" type="pres">
      <dgm:prSet presAssocID="{2F78F7AC-3C2B-4834-A542-A3530639DA6C}" presName="rootText1" presStyleLbl="node0" presStyleIdx="0" presStyleCnt="1" custScaleX="148356" custScaleY="136031">
        <dgm:presLayoutVars>
          <dgm:chPref val="3"/>
        </dgm:presLayoutVars>
      </dgm:prSet>
      <dgm:spPr/>
    </dgm:pt>
    <dgm:pt modelId="{8AB41492-DBF3-46AB-8A82-7C081E7DE61D}" type="pres">
      <dgm:prSet presAssocID="{2F78F7AC-3C2B-4834-A542-A3530639DA6C}" presName="rootConnector1" presStyleLbl="node1" presStyleIdx="0" presStyleCnt="0"/>
      <dgm:spPr/>
    </dgm:pt>
    <dgm:pt modelId="{65F5A97F-7361-4815-83FB-DF05D4C09FB2}" type="pres">
      <dgm:prSet presAssocID="{2F78F7AC-3C2B-4834-A542-A3530639DA6C}" presName="hierChild2" presStyleCnt="0"/>
      <dgm:spPr/>
    </dgm:pt>
    <dgm:pt modelId="{90454EB0-4D7C-4630-B4EC-4B126FEC9F0E}" type="pres">
      <dgm:prSet presAssocID="{71D9B3AD-3AAC-40E3-B293-B9C9038C8725}" presName="Name37" presStyleLbl="parChTrans1D2" presStyleIdx="0" presStyleCnt="4"/>
      <dgm:spPr/>
    </dgm:pt>
    <dgm:pt modelId="{4A23A971-FE2B-444B-B987-68F3CE90CE4E}" type="pres">
      <dgm:prSet presAssocID="{9B41E577-3564-4944-8D78-7772333D0ADE}" presName="hierRoot2" presStyleCnt="0">
        <dgm:presLayoutVars>
          <dgm:hierBranch val="init"/>
        </dgm:presLayoutVars>
      </dgm:prSet>
      <dgm:spPr/>
    </dgm:pt>
    <dgm:pt modelId="{FF9B37EC-D135-4B2F-9B9A-BDA89C089225}" type="pres">
      <dgm:prSet presAssocID="{9B41E577-3564-4944-8D78-7772333D0ADE}" presName="rootComposite" presStyleCnt="0"/>
      <dgm:spPr/>
    </dgm:pt>
    <dgm:pt modelId="{0FA0CCB6-C8C4-4FF5-8A73-74841209402F}" type="pres">
      <dgm:prSet presAssocID="{9B41E577-3564-4944-8D78-7772333D0ADE}" presName="rootText" presStyleLbl="node2" presStyleIdx="0" presStyleCnt="4">
        <dgm:presLayoutVars>
          <dgm:chPref val="3"/>
        </dgm:presLayoutVars>
      </dgm:prSet>
      <dgm:spPr/>
    </dgm:pt>
    <dgm:pt modelId="{8DCCB97F-D6FF-4128-A435-90E29AA6C71E}" type="pres">
      <dgm:prSet presAssocID="{9B41E577-3564-4944-8D78-7772333D0ADE}" presName="rootConnector" presStyleLbl="node2" presStyleIdx="0" presStyleCnt="4"/>
      <dgm:spPr/>
    </dgm:pt>
    <dgm:pt modelId="{56B38451-0E84-4343-950A-C88A6BD501F5}" type="pres">
      <dgm:prSet presAssocID="{9B41E577-3564-4944-8D78-7772333D0ADE}" presName="hierChild4" presStyleCnt="0"/>
      <dgm:spPr/>
    </dgm:pt>
    <dgm:pt modelId="{5EDBFE4E-869B-493F-9C83-9C968B16CEC5}" type="pres">
      <dgm:prSet presAssocID="{1F555854-DC18-4456-848A-D6AAAC5B1AF1}" presName="Name37" presStyleLbl="parChTrans1D3" presStyleIdx="0" presStyleCnt="10"/>
      <dgm:spPr/>
    </dgm:pt>
    <dgm:pt modelId="{796AE7A2-0EB7-4AE9-87A5-B90830D7E3DD}" type="pres">
      <dgm:prSet presAssocID="{3A8FECE9-1158-4109-A08C-DDF9959E8D7C}" presName="hierRoot2" presStyleCnt="0">
        <dgm:presLayoutVars>
          <dgm:hierBranch val="init"/>
        </dgm:presLayoutVars>
      </dgm:prSet>
      <dgm:spPr/>
    </dgm:pt>
    <dgm:pt modelId="{82C4CC91-35AE-4C22-9A68-8553E7B3640C}" type="pres">
      <dgm:prSet presAssocID="{3A8FECE9-1158-4109-A08C-DDF9959E8D7C}" presName="rootComposite" presStyleCnt="0"/>
      <dgm:spPr/>
    </dgm:pt>
    <dgm:pt modelId="{83EF2663-AF30-428F-A5A3-0A506D9B553F}" type="pres">
      <dgm:prSet presAssocID="{3A8FECE9-1158-4109-A08C-DDF9959E8D7C}" presName="rootText" presStyleLbl="node3" presStyleIdx="0" presStyleCnt="10">
        <dgm:presLayoutVars>
          <dgm:chPref val="3"/>
        </dgm:presLayoutVars>
      </dgm:prSet>
      <dgm:spPr/>
    </dgm:pt>
    <dgm:pt modelId="{7E561D51-51CB-4B29-9767-5CF1EEA68401}" type="pres">
      <dgm:prSet presAssocID="{3A8FECE9-1158-4109-A08C-DDF9959E8D7C}" presName="rootConnector" presStyleLbl="node3" presStyleIdx="0" presStyleCnt="10"/>
      <dgm:spPr/>
    </dgm:pt>
    <dgm:pt modelId="{34DDC40B-10D9-4922-897F-4E5226AC59B0}" type="pres">
      <dgm:prSet presAssocID="{3A8FECE9-1158-4109-A08C-DDF9959E8D7C}" presName="hierChild4" presStyleCnt="0"/>
      <dgm:spPr/>
    </dgm:pt>
    <dgm:pt modelId="{275AF81C-4AD0-42DC-ADF5-020A738D402D}" type="pres">
      <dgm:prSet presAssocID="{3A8FECE9-1158-4109-A08C-DDF9959E8D7C}" presName="hierChild5" presStyleCnt="0"/>
      <dgm:spPr/>
    </dgm:pt>
    <dgm:pt modelId="{C11D7023-5856-4E12-9028-87AC955C5806}" type="pres">
      <dgm:prSet presAssocID="{7EDBC4D6-DDFE-47FC-A1C4-CBBAC8C6707E}" presName="Name37" presStyleLbl="parChTrans1D3" presStyleIdx="1" presStyleCnt="10"/>
      <dgm:spPr/>
    </dgm:pt>
    <dgm:pt modelId="{D46E6918-7369-46EE-ACF4-6FBDF5AC4A8B}" type="pres">
      <dgm:prSet presAssocID="{4701800F-2115-4577-A0D7-4A188EDE3B2C}" presName="hierRoot2" presStyleCnt="0">
        <dgm:presLayoutVars>
          <dgm:hierBranch val="init"/>
        </dgm:presLayoutVars>
      </dgm:prSet>
      <dgm:spPr/>
    </dgm:pt>
    <dgm:pt modelId="{E5D1A061-D043-44AE-9D9F-F0D98517D530}" type="pres">
      <dgm:prSet presAssocID="{4701800F-2115-4577-A0D7-4A188EDE3B2C}" presName="rootComposite" presStyleCnt="0"/>
      <dgm:spPr/>
    </dgm:pt>
    <dgm:pt modelId="{DC90E609-5D02-4306-91CD-C715150C7CB5}" type="pres">
      <dgm:prSet presAssocID="{4701800F-2115-4577-A0D7-4A188EDE3B2C}" presName="rootText" presStyleLbl="node3" presStyleIdx="1" presStyleCnt="10">
        <dgm:presLayoutVars>
          <dgm:chPref val="3"/>
        </dgm:presLayoutVars>
      </dgm:prSet>
      <dgm:spPr/>
    </dgm:pt>
    <dgm:pt modelId="{F2D2FF83-8947-4854-9DDA-CA8A796D2AAB}" type="pres">
      <dgm:prSet presAssocID="{4701800F-2115-4577-A0D7-4A188EDE3B2C}" presName="rootConnector" presStyleLbl="node3" presStyleIdx="1" presStyleCnt="10"/>
      <dgm:spPr/>
    </dgm:pt>
    <dgm:pt modelId="{BBCD7432-6396-495A-9E8F-9056690D05CB}" type="pres">
      <dgm:prSet presAssocID="{4701800F-2115-4577-A0D7-4A188EDE3B2C}" presName="hierChild4" presStyleCnt="0"/>
      <dgm:spPr/>
    </dgm:pt>
    <dgm:pt modelId="{528C2633-7D6C-46CC-8FCD-C80E6A499870}" type="pres">
      <dgm:prSet presAssocID="{4701800F-2115-4577-A0D7-4A188EDE3B2C}" presName="hierChild5" presStyleCnt="0"/>
      <dgm:spPr/>
    </dgm:pt>
    <dgm:pt modelId="{5FC3FFD4-3085-4A9B-9005-38E9AE95F85D}" type="pres">
      <dgm:prSet presAssocID="{372AA022-13F1-43E0-BF2F-451C0466A36A}" presName="Name37" presStyleLbl="parChTrans1D3" presStyleIdx="2" presStyleCnt="10"/>
      <dgm:spPr/>
    </dgm:pt>
    <dgm:pt modelId="{3F9F1F6F-F1F3-4293-9A0B-429D3F6A53D7}" type="pres">
      <dgm:prSet presAssocID="{C337CA7B-ED59-4979-8E25-914DC263DEA2}" presName="hierRoot2" presStyleCnt="0">
        <dgm:presLayoutVars>
          <dgm:hierBranch val="init"/>
        </dgm:presLayoutVars>
      </dgm:prSet>
      <dgm:spPr/>
    </dgm:pt>
    <dgm:pt modelId="{2C1CFED4-C226-4A13-AE3B-A89F7B6BDF8D}" type="pres">
      <dgm:prSet presAssocID="{C337CA7B-ED59-4979-8E25-914DC263DEA2}" presName="rootComposite" presStyleCnt="0"/>
      <dgm:spPr/>
    </dgm:pt>
    <dgm:pt modelId="{DD442BDD-4DB1-48B2-9732-30A095EE4DCE}" type="pres">
      <dgm:prSet presAssocID="{C337CA7B-ED59-4979-8E25-914DC263DEA2}" presName="rootText" presStyleLbl="node3" presStyleIdx="2" presStyleCnt="10">
        <dgm:presLayoutVars>
          <dgm:chPref val="3"/>
        </dgm:presLayoutVars>
      </dgm:prSet>
      <dgm:spPr/>
    </dgm:pt>
    <dgm:pt modelId="{F0A6B3B9-21AA-4CDF-B28D-C949D1F26700}" type="pres">
      <dgm:prSet presAssocID="{C337CA7B-ED59-4979-8E25-914DC263DEA2}" presName="rootConnector" presStyleLbl="node3" presStyleIdx="2" presStyleCnt="10"/>
      <dgm:spPr/>
    </dgm:pt>
    <dgm:pt modelId="{10C14D96-409A-4B48-8EF6-D7CF77CC92EC}" type="pres">
      <dgm:prSet presAssocID="{C337CA7B-ED59-4979-8E25-914DC263DEA2}" presName="hierChild4" presStyleCnt="0"/>
      <dgm:spPr/>
    </dgm:pt>
    <dgm:pt modelId="{277F8CC2-7A9E-4549-9BF8-E8860DDEE531}" type="pres">
      <dgm:prSet presAssocID="{C337CA7B-ED59-4979-8E25-914DC263DEA2}" presName="hierChild5" presStyleCnt="0"/>
      <dgm:spPr/>
    </dgm:pt>
    <dgm:pt modelId="{C50A00E4-8333-4CB1-B47B-26B0EB172241}" type="pres">
      <dgm:prSet presAssocID="{9B41E577-3564-4944-8D78-7772333D0ADE}" presName="hierChild5" presStyleCnt="0"/>
      <dgm:spPr/>
    </dgm:pt>
    <dgm:pt modelId="{98E15E4C-E6B2-45E2-A9DA-5EF9517A5AAE}" type="pres">
      <dgm:prSet presAssocID="{ACCAA256-6B67-42EC-8D36-937421F06042}" presName="Name37" presStyleLbl="parChTrans1D2" presStyleIdx="1" presStyleCnt="4"/>
      <dgm:spPr/>
    </dgm:pt>
    <dgm:pt modelId="{B7A8F7BD-8BEE-4296-BC7A-8AFE644B8220}" type="pres">
      <dgm:prSet presAssocID="{8F5BC01F-4CEA-4CB5-9CAF-AE43E9F2683D}" presName="hierRoot2" presStyleCnt="0">
        <dgm:presLayoutVars>
          <dgm:hierBranch val="init"/>
        </dgm:presLayoutVars>
      </dgm:prSet>
      <dgm:spPr/>
    </dgm:pt>
    <dgm:pt modelId="{4F62DAD9-A08F-4AA6-8B66-A127B0E64F19}" type="pres">
      <dgm:prSet presAssocID="{8F5BC01F-4CEA-4CB5-9CAF-AE43E9F2683D}" presName="rootComposite" presStyleCnt="0"/>
      <dgm:spPr/>
    </dgm:pt>
    <dgm:pt modelId="{AF3108FC-F547-43B8-833C-718AD49FA3A2}" type="pres">
      <dgm:prSet presAssocID="{8F5BC01F-4CEA-4CB5-9CAF-AE43E9F2683D}" presName="rootText" presStyleLbl="node2" presStyleIdx="1" presStyleCnt="4">
        <dgm:presLayoutVars>
          <dgm:chPref val="3"/>
        </dgm:presLayoutVars>
      </dgm:prSet>
      <dgm:spPr/>
    </dgm:pt>
    <dgm:pt modelId="{45954F1C-04E8-4F77-890A-13C90797FA3A}" type="pres">
      <dgm:prSet presAssocID="{8F5BC01F-4CEA-4CB5-9CAF-AE43E9F2683D}" presName="rootConnector" presStyleLbl="node2" presStyleIdx="1" presStyleCnt="4"/>
      <dgm:spPr/>
    </dgm:pt>
    <dgm:pt modelId="{E624316C-039B-4161-851D-815752EC6C97}" type="pres">
      <dgm:prSet presAssocID="{8F5BC01F-4CEA-4CB5-9CAF-AE43E9F2683D}" presName="hierChild4" presStyleCnt="0"/>
      <dgm:spPr/>
    </dgm:pt>
    <dgm:pt modelId="{9F36D4BC-C66C-43B1-9DFF-E849DC499969}" type="pres">
      <dgm:prSet presAssocID="{3629F8D0-073D-41F8-9EF2-8D566D8E19DE}" presName="Name37" presStyleLbl="parChTrans1D3" presStyleIdx="3" presStyleCnt="10"/>
      <dgm:spPr/>
    </dgm:pt>
    <dgm:pt modelId="{3F9D18B8-DD0F-4706-9008-51E5C6E846C9}" type="pres">
      <dgm:prSet presAssocID="{A83E3EC8-D0CE-461C-B757-16E76C59D40D}" presName="hierRoot2" presStyleCnt="0">
        <dgm:presLayoutVars>
          <dgm:hierBranch val="init"/>
        </dgm:presLayoutVars>
      </dgm:prSet>
      <dgm:spPr/>
    </dgm:pt>
    <dgm:pt modelId="{AEABB8C9-205E-488D-8568-4FEC1164A712}" type="pres">
      <dgm:prSet presAssocID="{A83E3EC8-D0CE-461C-B757-16E76C59D40D}" presName="rootComposite" presStyleCnt="0"/>
      <dgm:spPr/>
    </dgm:pt>
    <dgm:pt modelId="{296D3F78-ABA9-4F96-AEC1-D55CF163149C}" type="pres">
      <dgm:prSet presAssocID="{A83E3EC8-D0CE-461C-B757-16E76C59D40D}" presName="rootText" presStyleLbl="node3" presStyleIdx="3" presStyleCnt="10">
        <dgm:presLayoutVars>
          <dgm:chPref val="3"/>
        </dgm:presLayoutVars>
      </dgm:prSet>
      <dgm:spPr/>
    </dgm:pt>
    <dgm:pt modelId="{02586335-33BB-4DBE-BF44-0D464303879D}" type="pres">
      <dgm:prSet presAssocID="{A83E3EC8-D0CE-461C-B757-16E76C59D40D}" presName="rootConnector" presStyleLbl="node3" presStyleIdx="3" presStyleCnt="10"/>
      <dgm:spPr/>
    </dgm:pt>
    <dgm:pt modelId="{5EB0775D-090F-4D06-962D-BD21FC1A291B}" type="pres">
      <dgm:prSet presAssocID="{A83E3EC8-D0CE-461C-B757-16E76C59D40D}" presName="hierChild4" presStyleCnt="0"/>
      <dgm:spPr/>
    </dgm:pt>
    <dgm:pt modelId="{EA58AD65-997B-46EA-8B3A-209F31A2AC44}" type="pres">
      <dgm:prSet presAssocID="{A83E3EC8-D0CE-461C-B757-16E76C59D40D}" presName="hierChild5" presStyleCnt="0"/>
      <dgm:spPr/>
    </dgm:pt>
    <dgm:pt modelId="{9597075B-1950-4A4D-81DD-911D79A1BF34}" type="pres">
      <dgm:prSet presAssocID="{D4B246FE-CBC7-4295-BFEC-E61DA600253E}" presName="Name37" presStyleLbl="parChTrans1D3" presStyleIdx="4" presStyleCnt="10"/>
      <dgm:spPr/>
    </dgm:pt>
    <dgm:pt modelId="{D78DC100-E419-4D93-B2AA-AAE750DEE6BA}" type="pres">
      <dgm:prSet presAssocID="{E99676B0-7DFE-4D18-8F0C-4FABFBFCF19F}" presName="hierRoot2" presStyleCnt="0">
        <dgm:presLayoutVars>
          <dgm:hierBranch val="init"/>
        </dgm:presLayoutVars>
      </dgm:prSet>
      <dgm:spPr/>
    </dgm:pt>
    <dgm:pt modelId="{DD2E213B-F848-415D-BD25-335D1368CA63}" type="pres">
      <dgm:prSet presAssocID="{E99676B0-7DFE-4D18-8F0C-4FABFBFCF19F}" presName="rootComposite" presStyleCnt="0"/>
      <dgm:spPr/>
    </dgm:pt>
    <dgm:pt modelId="{FB925ABC-4C34-4BD7-9B4C-2639F1B2E075}" type="pres">
      <dgm:prSet presAssocID="{E99676B0-7DFE-4D18-8F0C-4FABFBFCF19F}" presName="rootText" presStyleLbl="node3" presStyleIdx="4" presStyleCnt="10">
        <dgm:presLayoutVars>
          <dgm:chPref val="3"/>
        </dgm:presLayoutVars>
      </dgm:prSet>
      <dgm:spPr/>
    </dgm:pt>
    <dgm:pt modelId="{C938366F-BB3B-4498-B812-B6F3004D8DC0}" type="pres">
      <dgm:prSet presAssocID="{E99676B0-7DFE-4D18-8F0C-4FABFBFCF19F}" presName="rootConnector" presStyleLbl="node3" presStyleIdx="4" presStyleCnt="10"/>
      <dgm:spPr/>
    </dgm:pt>
    <dgm:pt modelId="{E0ADCE5A-E571-43D5-AA01-F0BAEDD30CDA}" type="pres">
      <dgm:prSet presAssocID="{E99676B0-7DFE-4D18-8F0C-4FABFBFCF19F}" presName="hierChild4" presStyleCnt="0"/>
      <dgm:spPr/>
    </dgm:pt>
    <dgm:pt modelId="{964D1F9D-5B0C-419A-92A6-89E25987C3A6}" type="pres">
      <dgm:prSet presAssocID="{E99676B0-7DFE-4D18-8F0C-4FABFBFCF19F}" presName="hierChild5" presStyleCnt="0"/>
      <dgm:spPr/>
    </dgm:pt>
    <dgm:pt modelId="{A33F334E-E698-4AE3-865D-5197EB0AA86D}" type="pres">
      <dgm:prSet presAssocID="{8F5BC01F-4CEA-4CB5-9CAF-AE43E9F2683D}" presName="hierChild5" presStyleCnt="0"/>
      <dgm:spPr/>
    </dgm:pt>
    <dgm:pt modelId="{EFFFEB4D-357A-4345-8AFC-084F081F5210}" type="pres">
      <dgm:prSet presAssocID="{FE93196B-349E-4A8E-A938-AE4C8CBB13CB}" presName="Name37" presStyleLbl="parChTrans1D2" presStyleIdx="2" presStyleCnt="4"/>
      <dgm:spPr/>
    </dgm:pt>
    <dgm:pt modelId="{803EAB49-2215-4CB2-BEB6-8C298BBB16A9}" type="pres">
      <dgm:prSet presAssocID="{7BC6E1D0-254D-4D14-B3E0-7B5D68EE0FB9}" presName="hierRoot2" presStyleCnt="0">
        <dgm:presLayoutVars>
          <dgm:hierBranch val="init"/>
        </dgm:presLayoutVars>
      </dgm:prSet>
      <dgm:spPr/>
    </dgm:pt>
    <dgm:pt modelId="{12B01E8B-554B-480B-8908-CC9F90EC3008}" type="pres">
      <dgm:prSet presAssocID="{7BC6E1D0-254D-4D14-B3E0-7B5D68EE0FB9}" presName="rootComposite" presStyleCnt="0"/>
      <dgm:spPr/>
    </dgm:pt>
    <dgm:pt modelId="{5F1C741A-5926-485E-A4E2-BFCB38E556D8}" type="pres">
      <dgm:prSet presAssocID="{7BC6E1D0-254D-4D14-B3E0-7B5D68EE0FB9}" presName="rootText" presStyleLbl="node2" presStyleIdx="2" presStyleCnt="4">
        <dgm:presLayoutVars>
          <dgm:chPref val="3"/>
        </dgm:presLayoutVars>
      </dgm:prSet>
      <dgm:spPr/>
    </dgm:pt>
    <dgm:pt modelId="{E3C98E89-AF4B-4274-8D2E-B42507D8E8CB}" type="pres">
      <dgm:prSet presAssocID="{7BC6E1D0-254D-4D14-B3E0-7B5D68EE0FB9}" presName="rootConnector" presStyleLbl="node2" presStyleIdx="2" presStyleCnt="4"/>
      <dgm:spPr/>
    </dgm:pt>
    <dgm:pt modelId="{1B3558A7-2873-4E2E-AE7E-95390817BE55}" type="pres">
      <dgm:prSet presAssocID="{7BC6E1D0-254D-4D14-B3E0-7B5D68EE0FB9}" presName="hierChild4" presStyleCnt="0"/>
      <dgm:spPr/>
    </dgm:pt>
    <dgm:pt modelId="{338DBAED-E5BB-4D5F-971F-814ED982D0B5}" type="pres">
      <dgm:prSet presAssocID="{E972EA37-50D2-4504-9D37-3D406E79777B}" presName="Name37" presStyleLbl="parChTrans1D3" presStyleIdx="5" presStyleCnt="10"/>
      <dgm:spPr/>
    </dgm:pt>
    <dgm:pt modelId="{63274DC4-1CEF-4789-A9F7-9B16A3E9ECFA}" type="pres">
      <dgm:prSet presAssocID="{78A0A3B5-23BE-4556-BF49-FB152E8B1021}" presName="hierRoot2" presStyleCnt="0">
        <dgm:presLayoutVars>
          <dgm:hierBranch val="init"/>
        </dgm:presLayoutVars>
      </dgm:prSet>
      <dgm:spPr/>
    </dgm:pt>
    <dgm:pt modelId="{C866A882-12CB-40CE-B2D4-CBCBB14F2EE6}" type="pres">
      <dgm:prSet presAssocID="{78A0A3B5-23BE-4556-BF49-FB152E8B1021}" presName="rootComposite" presStyleCnt="0"/>
      <dgm:spPr/>
    </dgm:pt>
    <dgm:pt modelId="{61877C4C-F092-4FDC-B8BC-690794AD3F69}" type="pres">
      <dgm:prSet presAssocID="{78A0A3B5-23BE-4556-BF49-FB152E8B1021}" presName="rootText" presStyleLbl="node3" presStyleIdx="5" presStyleCnt="10">
        <dgm:presLayoutVars>
          <dgm:chPref val="3"/>
        </dgm:presLayoutVars>
      </dgm:prSet>
      <dgm:spPr/>
    </dgm:pt>
    <dgm:pt modelId="{C8500E05-4257-4745-B232-85746F8F561E}" type="pres">
      <dgm:prSet presAssocID="{78A0A3B5-23BE-4556-BF49-FB152E8B1021}" presName="rootConnector" presStyleLbl="node3" presStyleIdx="5" presStyleCnt="10"/>
      <dgm:spPr/>
    </dgm:pt>
    <dgm:pt modelId="{2C6AADFE-911C-471F-B9F1-C8F4BF3D965E}" type="pres">
      <dgm:prSet presAssocID="{78A0A3B5-23BE-4556-BF49-FB152E8B1021}" presName="hierChild4" presStyleCnt="0"/>
      <dgm:spPr/>
    </dgm:pt>
    <dgm:pt modelId="{FA926EE3-D01F-416A-8EC9-268B152644EE}" type="pres">
      <dgm:prSet presAssocID="{78A0A3B5-23BE-4556-BF49-FB152E8B1021}" presName="hierChild5" presStyleCnt="0"/>
      <dgm:spPr/>
    </dgm:pt>
    <dgm:pt modelId="{9CBEF963-E6C5-4ED7-971B-77FAF51B75AE}" type="pres">
      <dgm:prSet presAssocID="{F5982222-884D-443A-B1A6-825CFC71D8D1}" presName="Name37" presStyleLbl="parChTrans1D3" presStyleIdx="6" presStyleCnt="10"/>
      <dgm:spPr/>
    </dgm:pt>
    <dgm:pt modelId="{3FFB52F8-1D42-4039-8086-688C362CB948}" type="pres">
      <dgm:prSet presAssocID="{558D4D06-98A9-4C14-8986-08C26E0609F9}" presName="hierRoot2" presStyleCnt="0">
        <dgm:presLayoutVars>
          <dgm:hierBranch val="init"/>
        </dgm:presLayoutVars>
      </dgm:prSet>
      <dgm:spPr/>
    </dgm:pt>
    <dgm:pt modelId="{93A92BB2-6609-43E9-930E-8055F91003A7}" type="pres">
      <dgm:prSet presAssocID="{558D4D06-98A9-4C14-8986-08C26E0609F9}" presName="rootComposite" presStyleCnt="0"/>
      <dgm:spPr/>
    </dgm:pt>
    <dgm:pt modelId="{20ECD35E-5A5E-4105-8CCE-16441BE61B9C}" type="pres">
      <dgm:prSet presAssocID="{558D4D06-98A9-4C14-8986-08C26E0609F9}" presName="rootText" presStyleLbl="node3" presStyleIdx="6" presStyleCnt="10">
        <dgm:presLayoutVars>
          <dgm:chPref val="3"/>
        </dgm:presLayoutVars>
      </dgm:prSet>
      <dgm:spPr/>
    </dgm:pt>
    <dgm:pt modelId="{409C9CE7-3959-495C-A664-368160516671}" type="pres">
      <dgm:prSet presAssocID="{558D4D06-98A9-4C14-8986-08C26E0609F9}" presName="rootConnector" presStyleLbl="node3" presStyleIdx="6" presStyleCnt="10"/>
      <dgm:spPr/>
    </dgm:pt>
    <dgm:pt modelId="{F7005097-18CE-47B2-AF11-7B9C6E4F2A62}" type="pres">
      <dgm:prSet presAssocID="{558D4D06-98A9-4C14-8986-08C26E0609F9}" presName="hierChild4" presStyleCnt="0"/>
      <dgm:spPr/>
    </dgm:pt>
    <dgm:pt modelId="{B0F3540D-A98B-4CE5-A674-ACFBB10C8203}" type="pres">
      <dgm:prSet presAssocID="{558D4D06-98A9-4C14-8986-08C26E0609F9}" presName="hierChild5" presStyleCnt="0"/>
      <dgm:spPr/>
    </dgm:pt>
    <dgm:pt modelId="{A0C911BA-0C2E-416C-8ABE-D8035AEFB8A6}" type="pres">
      <dgm:prSet presAssocID="{EDCBFDD8-4FB7-4E21-9C1F-A0B537A42B2E}" presName="Name37" presStyleLbl="parChTrans1D3" presStyleIdx="7" presStyleCnt="10"/>
      <dgm:spPr/>
    </dgm:pt>
    <dgm:pt modelId="{100E0F03-E361-4E0D-8EB3-E4EC65473B84}" type="pres">
      <dgm:prSet presAssocID="{15D0431A-1E15-4391-AEAC-CE0B9C3A8A3F}" presName="hierRoot2" presStyleCnt="0">
        <dgm:presLayoutVars>
          <dgm:hierBranch val="init"/>
        </dgm:presLayoutVars>
      </dgm:prSet>
      <dgm:spPr/>
    </dgm:pt>
    <dgm:pt modelId="{008E360A-8589-40CB-874B-BE4C34CAE69C}" type="pres">
      <dgm:prSet presAssocID="{15D0431A-1E15-4391-AEAC-CE0B9C3A8A3F}" presName="rootComposite" presStyleCnt="0"/>
      <dgm:spPr/>
    </dgm:pt>
    <dgm:pt modelId="{1785B0C5-EB8A-48CA-A036-C07DF22E3FA2}" type="pres">
      <dgm:prSet presAssocID="{15D0431A-1E15-4391-AEAC-CE0B9C3A8A3F}" presName="rootText" presStyleLbl="node3" presStyleIdx="7" presStyleCnt="10">
        <dgm:presLayoutVars>
          <dgm:chPref val="3"/>
        </dgm:presLayoutVars>
      </dgm:prSet>
      <dgm:spPr/>
    </dgm:pt>
    <dgm:pt modelId="{166880F3-74CE-4D7E-9922-164CB025458E}" type="pres">
      <dgm:prSet presAssocID="{15D0431A-1E15-4391-AEAC-CE0B9C3A8A3F}" presName="rootConnector" presStyleLbl="node3" presStyleIdx="7" presStyleCnt="10"/>
      <dgm:spPr/>
    </dgm:pt>
    <dgm:pt modelId="{1319D49C-D49E-4893-A667-122F656BCAF8}" type="pres">
      <dgm:prSet presAssocID="{15D0431A-1E15-4391-AEAC-CE0B9C3A8A3F}" presName="hierChild4" presStyleCnt="0"/>
      <dgm:spPr/>
    </dgm:pt>
    <dgm:pt modelId="{26072E72-B5A0-4B00-AF92-734DD68801D2}" type="pres">
      <dgm:prSet presAssocID="{15D0431A-1E15-4391-AEAC-CE0B9C3A8A3F}" presName="hierChild5" presStyleCnt="0"/>
      <dgm:spPr/>
    </dgm:pt>
    <dgm:pt modelId="{4BBA2896-BE6B-4ABC-A1B3-41D84701D63B}" type="pres">
      <dgm:prSet presAssocID="{7BC6E1D0-254D-4D14-B3E0-7B5D68EE0FB9}" presName="hierChild5" presStyleCnt="0"/>
      <dgm:spPr/>
    </dgm:pt>
    <dgm:pt modelId="{7050BD9D-853B-4643-BD61-0B7833C7A471}" type="pres">
      <dgm:prSet presAssocID="{8CD29EB2-0F48-41C7-AD78-8B188CE71B32}" presName="Name37" presStyleLbl="parChTrans1D2" presStyleIdx="3" presStyleCnt="4"/>
      <dgm:spPr/>
    </dgm:pt>
    <dgm:pt modelId="{4F09B1CD-39F1-4658-90E9-C23DE58980DA}" type="pres">
      <dgm:prSet presAssocID="{300A20D7-0B1F-464B-9A4A-E55202761F6C}" presName="hierRoot2" presStyleCnt="0">
        <dgm:presLayoutVars>
          <dgm:hierBranch val="init"/>
        </dgm:presLayoutVars>
      </dgm:prSet>
      <dgm:spPr/>
    </dgm:pt>
    <dgm:pt modelId="{3C936947-07A7-4266-B448-D5A24E4EFAC9}" type="pres">
      <dgm:prSet presAssocID="{300A20D7-0B1F-464B-9A4A-E55202761F6C}" presName="rootComposite" presStyleCnt="0"/>
      <dgm:spPr/>
    </dgm:pt>
    <dgm:pt modelId="{E3C592A8-F2D3-46C6-9954-D5A3A5D0C87E}" type="pres">
      <dgm:prSet presAssocID="{300A20D7-0B1F-464B-9A4A-E55202761F6C}" presName="rootText" presStyleLbl="node2" presStyleIdx="3" presStyleCnt="4">
        <dgm:presLayoutVars>
          <dgm:chPref val="3"/>
        </dgm:presLayoutVars>
      </dgm:prSet>
      <dgm:spPr/>
    </dgm:pt>
    <dgm:pt modelId="{D4F5D4F8-6C30-4107-A776-93845E2A3EE6}" type="pres">
      <dgm:prSet presAssocID="{300A20D7-0B1F-464B-9A4A-E55202761F6C}" presName="rootConnector" presStyleLbl="node2" presStyleIdx="3" presStyleCnt="4"/>
      <dgm:spPr/>
    </dgm:pt>
    <dgm:pt modelId="{C122A225-6CBD-47E7-A425-61118B48ABA6}" type="pres">
      <dgm:prSet presAssocID="{300A20D7-0B1F-464B-9A4A-E55202761F6C}" presName="hierChild4" presStyleCnt="0"/>
      <dgm:spPr/>
    </dgm:pt>
    <dgm:pt modelId="{BE4A3386-B23B-4AE5-B89D-D8AFE9758804}" type="pres">
      <dgm:prSet presAssocID="{FAA0F716-0F97-43E5-AFE7-A2E99A6F0B39}" presName="Name37" presStyleLbl="parChTrans1D3" presStyleIdx="8" presStyleCnt="10"/>
      <dgm:spPr/>
    </dgm:pt>
    <dgm:pt modelId="{DB1FE718-85E7-4201-A2AE-A3A71F509C7A}" type="pres">
      <dgm:prSet presAssocID="{FB9DABE9-F400-429F-A8C2-F60D5186071E}" presName="hierRoot2" presStyleCnt="0">
        <dgm:presLayoutVars>
          <dgm:hierBranch val="init"/>
        </dgm:presLayoutVars>
      </dgm:prSet>
      <dgm:spPr/>
    </dgm:pt>
    <dgm:pt modelId="{A801743C-D3CA-44A5-8F95-2E668E3C134B}" type="pres">
      <dgm:prSet presAssocID="{FB9DABE9-F400-429F-A8C2-F60D5186071E}" presName="rootComposite" presStyleCnt="0"/>
      <dgm:spPr/>
    </dgm:pt>
    <dgm:pt modelId="{261E4798-F7CC-40B9-8791-DE576329135A}" type="pres">
      <dgm:prSet presAssocID="{FB9DABE9-F400-429F-A8C2-F60D5186071E}" presName="rootText" presStyleLbl="node3" presStyleIdx="8" presStyleCnt="10">
        <dgm:presLayoutVars>
          <dgm:chPref val="3"/>
        </dgm:presLayoutVars>
      </dgm:prSet>
      <dgm:spPr/>
    </dgm:pt>
    <dgm:pt modelId="{9D607F43-D9A6-4973-B18D-EACEA28A07B0}" type="pres">
      <dgm:prSet presAssocID="{FB9DABE9-F400-429F-A8C2-F60D5186071E}" presName="rootConnector" presStyleLbl="node3" presStyleIdx="8" presStyleCnt="10"/>
      <dgm:spPr/>
    </dgm:pt>
    <dgm:pt modelId="{11D2F4A4-E243-49CD-B0EA-DB3BB709CB88}" type="pres">
      <dgm:prSet presAssocID="{FB9DABE9-F400-429F-A8C2-F60D5186071E}" presName="hierChild4" presStyleCnt="0"/>
      <dgm:spPr/>
    </dgm:pt>
    <dgm:pt modelId="{3F0DDCCF-80BD-4C15-99EC-142D149F8438}" type="pres">
      <dgm:prSet presAssocID="{FB9DABE9-F400-429F-A8C2-F60D5186071E}" presName="hierChild5" presStyleCnt="0"/>
      <dgm:spPr/>
    </dgm:pt>
    <dgm:pt modelId="{BF2D32E3-25BD-413B-B830-7572EB0D8059}" type="pres">
      <dgm:prSet presAssocID="{455D8E7A-452D-4F58-A252-36BB58A77415}" presName="Name37" presStyleLbl="parChTrans1D3" presStyleIdx="9" presStyleCnt="10"/>
      <dgm:spPr/>
    </dgm:pt>
    <dgm:pt modelId="{E1E074C9-AA94-49E3-87C1-0FFDCD7ADA28}" type="pres">
      <dgm:prSet presAssocID="{1CE930B9-1F04-4907-9D0A-FA8F81FBFA25}" presName="hierRoot2" presStyleCnt="0">
        <dgm:presLayoutVars>
          <dgm:hierBranch val="init"/>
        </dgm:presLayoutVars>
      </dgm:prSet>
      <dgm:spPr/>
    </dgm:pt>
    <dgm:pt modelId="{101CC9A4-377F-496C-87EC-E987E71750C2}" type="pres">
      <dgm:prSet presAssocID="{1CE930B9-1F04-4907-9D0A-FA8F81FBFA25}" presName="rootComposite" presStyleCnt="0"/>
      <dgm:spPr/>
    </dgm:pt>
    <dgm:pt modelId="{0FAC0B8B-E370-4D15-B098-0BCC331C1DE0}" type="pres">
      <dgm:prSet presAssocID="{1CE930B9-1F04-4907-9D0A-FA8F81FBFA25}" presName="rootText" presStyleLbl="node3" presStyleIdx="9" presStyleCnt="10">
        <dgm:presLayoutVars>
          <dgm:chPref val="3"/>
        </dgm:presLayoutVars>
      </dgm:prSet>
      <dgm:spPr/>
    </dgm:pt>
    <dgm:pt modelId="{48FDB4C4-395C-425F-BCFD-1143371F9C6C}" type="pres">
      <dgm:prSet presAssocID="{1CE930B9-1F04-4907-9D0A-FA8F81FBFA25}" presName="rootConnector" presStyleLbl="node3" presStyleIdx="9" presStyleCnt="10"/>
      <dgm:spPr/>
    </dgm:pt>
    <dgm:pt modelId="{7150310F-9DB2-46EC-A4E1-269F815FF82A}" type="pres">
      <dgm:prSet presAssocID="{1CE930B9-1F04-4907-9D0A-FA8F81FBFA25}" presName="hierChild4" presStyleCnt="0"/>
      <dgm:spPr/>
    </dgm:pt>
    <dgm:pt modelId="{E0FB4FC7-9EF6-40F5-BBC1-48CB9E168C00}" type="pres">
      <dgm:prSet presAssocID="{1CE930B9-1F04-4907-9D0A-FA8F81FBFA25}" presName="hierChild5" presStyleCnt="0"/>
      <dgm:spPr/>
    </dgm:pt>
    <dgm:pt modelId="{6C86FDEC-F9B1-4470-B82A-780A97FFB39C}" type="pres">
      <dgm:prSet presAssocID="{300A20D7-0B1F-464B-9A4A-E55202761F6C}" presName="hierChild5" presStyleCnt="0"/>
      <dgm:spPr/>
    </dgm:pt>
    <dgm:pt modelId="{7B3D9574-F5D7-4548-8AA4-53E579E73752}" type="pres">
      <dgm:prSet presAssocID="{2F78F7AC-3C2B-4834-A542-A3530639DA6C}" presName="hierChild3" presStyleCnt="0"/>
      <dgm:spPr/>
    </dgm:pt>
  </dgm:ptLst>
  <dgm:cxnLst>
    <dgm:cxn modelId="{50E82A03-6048-41BC-9B02-4B42C01F9AD6}" type="presOf" srcId="{3A8FECE9-1158-4109-A08C-DDF9959E8D7C}" destId="{83EF2663-AF30-428F-A5A3-0A506D9B553F}" srcOrd="0" destOrd="0" presId="urn:microsoft.com/office/officeart/2005/8/layout/orgChart1"/>
    <dgm:cxn modelId="{07807206-F4EF-4127-9D0D-58B58684B4F9}" type="presOf" srcId="{A83E3EC8-D0CE-461C-B757-16E76C59D40D}" destId="{02586335-33BB-4DBE-BF44-0D464303879D}" srcOrd="1" destOrd="0" presId="urn:microsoft.com/office/officeart/2005/8/layout/orgChart1"/>
    <dgm:cxn modelId="{D9212F1A-8380-4176-AFCB-EDFD6FB6AEE9}" type="presOf" srcId="{8F5BC01F-4CEA-4CB5-9CAF-AE43E9F2683D}" destId="{45954F1C-04E8-4F77-890A-13C90797FA3A}" srcOrd="1" destOrd="0" presId="urn:microsoft.com/office/officeart/2005/8/layout/orgChart1"/>
    <dgm:cxn modelId="{4BB5651A-DE63-475F-8112-13479F6D9F1C}" type="presOf" srcId="{300A20D7-0B1F-464B-9A4A-E55202761F6C}" destId="{D4F5D4F8-6C30-4107-A776-93845E2A3EE6}" srcOrd="1" destOrd="0" presId="urn:microsoft.com/office/officeart/2005/8/layout/orgChart1"/>
    <dgm:cxn modelId="{87BC331E-BBFE-4969-8C93-29C88F662DA2}" srcId="{AC12E118-37E0-4F2C-819B-39F83918D6AA}" destId="{2F78F7AC-3C2B-4834-A542-A3530639DA6C}" srcOrd="0" destOrd="0" parTransId="{871695F7-5C90-4C78-9C01-1EE8E80A63DA}" sibTransId="{9A287C66-14AE-4659-8BA1-806D20BA81AB}"/>
    <dgm:cxn modelId="{F75DF323-536F-46E0-AB01-F0650FEA2718}" type="presOf" srcId="{C337CA7B-ED59-4979-8E25-914DC263DEA2}" destId="{F0A6B3B9-21AA-4CDF-B28D-C949D1F26700}" srcOrd="1" destOrd="0" presId="urn:microsoft.com/office/officeart/2005/8/layout/orgChart1"/>
    <dgm:cxn modelId="{8021262A-A05E-400B-8C7F-33687BE4C5C2}" type="presOf" srcId="{558D4D06-98A9-4C14-8986-08C26E0609F9}" destId="{409C9CE7-3959-495C-A664-368160516671}" srcOrd="1" destOrd="0" presId="urn:microsoft.com/office/officeart/2005/8/layout/orgChart1"/>
    <dgm:cxn modelId="{6646EE2A-30E8-43BD-B114-CC670DBF70A5}" type="presOf" srcId="{8CD29EB2-0F48-41C7-AD78-8B188CE71B32}" destId="{7050BD9D-853B-4643-BD61-0B7833C7A471}" srcOrd="0" destOrd="0" presId="urn:microsoft.com/office/officeart/2005/8/layout/orgChart1"/>
    <dgm:cxn modelId="{412C7B2D-FD50-4004-AA83-F61515ABD1C1}" type="presOf" srcId="{7EDBC4D6-DDFE-47FC-A1C4-CBBAC8C6707E}" destId="{C11D7023-5856-4E12-9028-87AC955C5806}" srcOrd="0" destOrd="0" presId="urn:microsoft.com/office/officeart/2005/8/layout/orgChart1"/>
    <dgm:cxn modelId="{20B85A34-4407-427E-83F0-6ABC8335DD1C}" type="presOf" srcId="{15D0431A-1E15-4391-AEAC-CE0B9C3A8A3F}" destId="{166880F3-74CE-4D7E-9922-164CB025458E}" srcOrd="1" destOrd="0" presId="urn:microsoft.com/office/officeart/2005/8/layout/orgChart1"/>
    <dgm:cxn modelId="{14EC0A3C-06E1-4236-B9D4-A5730AE094AE}" type="presOf" srcId="{1CE930B9-1F04-4907-9D0A-FA8F81FBFA25}" destId="{0FAC0B8B-E370-4D15-B098-0BCC331C1DE0}" srcOrd="0" destOrd="0" presId="urn:microsoft.com/office/officeart/2005/8/layout/orgChart1"/>
    <dgm:cxn modelId="{480C193E-DB38-4030-93A0-B23303544164}" srcId="{7BC6E1D0-254D-4D14-B3E0-7B5D68EE0FB9}" destId="{78A0A3B5-23BE-4556-BF49-FB152E8B1021}" srcOrd="0" destOrd="0" parTransId="{E972EA37-50D2-4504-9D37-3D406E79777B}" sibTransId="{9D714DE8-22E4-4B39-A923-716260B3ECA0}"/>
    <dgm:cxn modelId="{B35B663E-B371-41B1-9863-DD10705D00B9}" type="presOf" srcId="{3629F8D0-073D-41F8-9EF2-8D566D8E19DE}" destId="{9F36D4BC-C66C-43B1-9DFF-E849DC499969}" srcOrd="0" destOrd="0" presId="urn:microsoft.com/office/officeart/2005/8/layout/orgChart1"/>
    <dgm:cxn modelId="{26539B5B-5D8C-46CE-91CB-6171F766D3BA}" type="presOf" srcId="{1F555854-DC18-4456-848A-D6AAAC5B1AF1}" destId="{5EDBFE4E-869B-493F-9C83-9C968B16CEC5}" srcOrd="0" destOrd="0" presId="urn:microsoft.com/office/officeart/2005/8/layout/orgChart1"/>
    <dgm:cxn modelId="{690E6243-2664-4E82-96EE-B183AA1F54DA}" type="presOf" srcId="{1CE930B9-1F04-4907-9D0A-FA8F81FBFA25}" destId="{48FDB4C4-395C-425F-BCFD-1143371F9C6C}" srcOrd="1" destOrd="0" presId="urn:microsoft.com/office/officeart/2005/8/layout/orgChart1"/>
    <dgm:cxn modelId="{B93D6866-E57B-4E21-84A8-DA2A5E7F3BA2}" srcId="{2F78F7AC-3C2B-4834-A542-A3530639DA6C}" destId="{300A20D7-0B1F-464B-9A4A-E55202761F6C}" srcOrd="3" destOrd="0" parTransId="{8CD29EB2-0F48-41C7-AD78-8B188CE71B32}" sibTransId="{BDD08BB3-A6E3-46E1-B089-85ED971F6CFE}"/>
    <dgm:cxn modelId="{FC380F49-B8DA-443F-B040-4CC331207E17}" type="presOf" srcId="{3A8FECE9-1158-4109-A08C-DDF9959E8D7C}" destId="{7E561D51-51CB-4B29-9767-5CF1EEA68401}" srcOrd="1" destOrd="0" presId="urn:microsoft.com/office/officeart/2005/8/layout/orgChart1"/>
    <dgm:cxn modelId="{6B9F3669-ED31-4D9B-96E0-3B2CCC736F48}" type="presOf" srcId="{455D8E7A-452D-4F58-A252-36BB58A77415}" destId="{BF2D32E3-25BD-413B-B830-7572EB0D8059}" srcOrd="0" destOrd="0" presId="urn:microsoft.com/office/officeart/2005/8/layout/orgChart1"/>
    <dgm:cxn modelId="{4DA99849-44E3-4F80-B6F3-45C9A87E5111}" srcId="{9B41E577-3564-4944-8D78-7772333D0ADE}" destId="{C337CA7B-ED59-4979-8E25-914DC263DEA2}" srcOrd="2" destOrd="0" parTransId="{372AA022-13F1-43E0-BF2F-451C0466A36A}" sibTransId="{28FA9FED-2AFE-4FC4-B4BC-8FABD310A7C0}"/>
    <dgm:cxn modelId="{E6B2AD4B-25F4-442B-B3C9-7CC81DE4392A}" type="presOf" srcId="{2F78F7AC-3C2B-4834-A542-A3530639DA6C}" destId="{8AB41492-DBF3-46AB-8A82-7C081E7DE61D}" srcOrd="1" destOrd="0" presId="urn:microsoft.com/office/officeart/2005/8/layout/orgChart1"/>
    <dgm:cxn modelId="{BFB1B86B-F238-436D-982B-0713707AAA4B}" srcId="{9B41E577-3564-4944-8D78-7772333D0ADE}" destId="{3A8FECE9-1158-4109-A08C-DDF9959E8D7C}" srcOrd="0" destOrd="0" parTransId="{1F555854-DC18-4456-848A-D6AAAC5B1AF1}" sibTransId="{8D0B45DC-D5F2-4196-85F0-9B1FE916231E}"/>
    <dgm:cxn modelId="{76E5D96C-232D-42B1-9ABC-BB54B614A65D}" type="presOf" srcId="{9B41E577-3564-4944-8D78-7772333D0ADE}" destId="{0FA0CCB6-C8C4-4FF5-8A73-74841209402F}" srcOrd="0" destOrd="0" presId="urn:microsoft.com/office/officeart/2005/8/layout/orgChart1"/>
    <dgm:cxn modelId="{9408336D-A084-45DC-B38A-9EEF978907AB}" type="presOf" srcId="{E99676B0-7DFE-4D18-8F0C-4FABFBFCF19F}" destId="{C938366F-BB3B-4498-B812-B6F3004D8DC0}" srcOrd="1" destOrd="0" presId="urn:microsoft.com/office/officeart/2005/8/layout/orgChart1"/>
    <dgm:cxn modelId="{4EF9CA6D-1545-4815-B50D-D38BE740BD35}" type="presOf" srcId="{4701800F-2115-4577-A0D7-4A188EDE3B2C}" destId="{DC90E609-5D02-4306-91CD-C715150C7CB5}" srcOrd="0" destOrd="0" presId="urn:microsoft.com/office/officeart/2005/8/layout/orgChart1"/>
    <dgm:cxn modelId="{1640D66E-B7E7-47C7-9B57-B5F073934B69}" type="presOf" srcId="{558D4D06-98A9-4C14-8986-08C26E0609F9}" destId="{20ECD35E-5A5E-4105-8CCE-16441BE61B9C}" srcOrd="0" destOrd="0" presId="urn:microsoft.com/office/officeart/2005/8/layout/orgChart1"/>
    <dgm:cxn modelId="{60792B50-5322-42B9-8837-CB16151F0183}" type="presOf" srcId="{FAA0F716-0F97-43E5-AFE7-A2E99A6F0B39}" destId="{BE4A3386-B23B-4AE5-B89D-D8AFE9758804}" srcOrd="0" destOrd="0" presId="urn:microsoft.com/office/officeart/2005/8/layout/orgChart1"/>
    <dgm:cxn modelId="{C3E22B50-CB29-4BB4-997F-54BF9C930ECB}" type="presOf" srcId="{9B41E577-3564-4944-8D78-7772333D0ADE}" destId="{8DCCB97F-D6FF-4128-A435-90E29AA6C71E}" srcOrd="1" destOrd="0" presId="urn:microsoft.com/office/officeart/2005/8/layout/orgChart1"/>
    <dgm:cxn modelId="{3FCDFC52-0388-460E-99F0-C91FC57F0061}" type="presOf" srcId="{78A0A3B5-23BE-4556-BF49-FB152E8B1021}" destId="{C8500E05-4257-4745-B232-85746F8F561E}" srcOrd="1" destOrd="0" presId="urn:microsoft.com/office/officeart/2005/8/layout/orgChart1"/>
    <dgm:cxn modelId="{29B40356-B67B-4E39-B1EC-EAB47FFD6E3C}" type="presOf" srcId="{EDCBFDD8-4FB7-4E21-9C1F-A0B537A42B2E}" destId="{A0C911BA-0C2E-416C-8ABE-D8035AEFB8A6}" srcOrd="0" destOrd="0" presId="urn:microsoft.com/office/officeart/2005/8/layout/orgChart1"/>
    <dgm:cxn modelId="{6D571778-76D4-490E-A105-6834DEA404CA}" type="presOf" srcId="{C337CA7B-ED59-4979-8E25-914DC263DEA2}" destId="{DD442BDD-4DB1-48B2-9732-30A095EE4DCE}" srcOrd="0" destOrd="0" presId="urn:microsoft.com/office/officeart/2005/8/layout/orgChart1"/>
    <dgm:cxn modelId="{FDB74279-2ECD-4B5D-9A2E-3720754234CD}" type="presOf" srcId="{ACCAA256-6B67-42EC-8D36-937421F06042}" destId="{98E15E4C-E6B2-45E2-A9DA-5EF9517A5AAE}" srcOrd="0" destOrd="0" presId="urn:microsoft.com/office/officeart/2005/8/layout/orgChart1"/>
    <dgm:cxn modelId="{A66E7959-8516-4F06-A44F-6B4174E51A92}" type="presOf" srcId="{FE93196B-349E-4A8E-A938-AE4C8CBB13CB}" destId="{EFFFEB4D-357A-4345-8AFC-084F081F5210}" srcOrd="0" destOrd="0" presId="urn:microsoft.com/office/officeart/2005/8/layout/orgChart1"/>
    <dgm:cxn modelId="{1B92587C-C13A-4A24-A24D-D05685AB36CD}" type="presOf" srcId="{FB9DABE9-F400-429F-A8C2-F60D5186071E}" destId="{261E4798-F7CC-40B9-8791-DE576329135A}" srcOrd="0" destOrd="0" presId="urn:microsoft.com/office/officeart/2005/8/layout/orgChart1"/>
    <dgm:cxn modelId="{0467A57D-62D3-4814-B359-9AB7B42C286F}" type="presOf" srcId="{D4B246FE-CBC7-4295-BFEC-E61DA600253E}" destId="{9597075B-1950-4A4D-81DD-911D79A1BF34}" srcOrd="0" destOrd="0" presId="urn:microsoft.com/office/officeart/2005/8/layout/orgChart1"/>
    <dgm:cxn modelId="{4FA51782-7BFE-4BC5-9B98-54C5B89CF149}" srcId="{7BC6E1D0-254D-4D14-B3E0-7B5D68EE0FB9}" destId="{15D0431A-1E15-4391-AEAC-CE0B9C3A8A3F}" srcOrd="2" destOrd="0" parTransId="{EDCBFDD8-4FB7-4E21-9C1F-A0B537A42B2E}" sibTransId="{1B396CEE-FD37-4581-A9C9-404A869F146D}"/>
    <dgm:cxn modelId="{AE1F3983-9CA4-4705-A35F-5BB8C50BACDB}" type="presOf" srcId="{15D0431A-1E15-4391-AEAC-CE0B9C3A8A3F}" destId="{1785B0C5-EB8A-48CA-A036-C07DF22E3FA2}" srcOrd="0" destOrd="0" presId="urn:microsoft.com/office/officeart/2005/8/layout/orgChart1"/>
    <dgm:cxn modelId="{17B30884-411B-403B-AC00-56BB99B1CA55}" type="presOf" srcId="{4701800F-2115-4577-A0D7-4A188EDE3B2C}" destId="{F2D2FF83-8947-4854-9DDA-CA8A796D2AAB}" srcOrd="1" destOrd="0" presId="urn:microsoft.com/office/officeart/2005/8/layout/orgChart1"/>
    <dgm:cxn modelId="{EC4D1E85-95BA-4A9F-9FA8-59520881E8D3}" type="presOf" srcId="{E972EA37-50D2-4504-9D37-3D406E79777B}" destId="{338DBAED-E5BB-4D5F-971F-814ED982D0B5}" srcOrd="0" destOrd="0" presId="urn:microsoft.com/office/officeart/2005/8/layout/orgChart1"/>
    <dgm:cxn modelId="{0A80F793-5E8A-47B0-B2D7-723B004B9269}" type="presOf" srcId="{AC12E118-37E0-4F2C-819B-39F83918D6AA}" destId="{E787F1C3-983E-4450-87D4-6DA6D74BCCF7}" srcOrd="0" destOrd="0" presId="urn:microsoft.com/office/officeart/2005/8/layout/orgChart1"/>
    <dgm:cxn modelId="{29EE1998-C8AA-4D8B-B57E-370F0D3D7AB7}" type="presOf" srcId="{300A20D7-0B1F-464B-9A4A-E55202761F6C}" destId="{E3C592A8-F2D3-46C6-9954-D5A3A5D0C87E}" srcOrd="0" destOrd="0" presId="urn:microsoft.com/office/officeart/2005/8/layout/orgChart1"/>
    <dgm:cxn modelId="{B1B0AB98-2651-462C-AB99-4162A50DCCD9}" srcId="{2F78F7AC-3C2B-4834-A542-A3530639DA6C}" destId="{7BC6E1D0-254D-4D14-B3E0-7B5D68EE0FB9}" srcOrd="2" destOrd="0" parTransId="{FE93196B-349E-4A8E-A938-AE4C8CBB13CB}" sibTransId="{A9A0A790-9BDE-46FA-80D7-B42558D94B64}"/>
    <dgm:cxn modelId="{DEDDFA9F-0550-4001-BE04-86ED729B6330}" type="presOf" srcId="{7BC6E1D0-254D-4D14-B3E0-7B5D68EE0FB9}" destId="{E3C98E89-AF4B-4274-8D2E-B42507D8E8CB}" srcOrd="1" destOrd="0" presId="urn:microsoft.com/office/officeart/2005/8/layout/orgChart1"/>
    <dgm:cxn modelId="{A4D076A1-264C-43B9-93EA-1D39BEB89E87}" srcId="{9B41E577-3564-4944-8D78-7772333D0ADE}" destId="{4701800F-2115-4577-A0D7-4A188EDE3B2C}" srcOrd="1" destOrd="0" parTransId="{7EDBC4D6-DDFE-47FC-A1C4-CBBAC8C6707E}" sibTransId="{C1A68456-4621-43D4-A4BF-F468F815C1BC}"/>
    <dgm:cxn modelId="{E8ECE0A1-C48B-4C39-B780-5F999CECDE72}" type="presOf" srcId="{F5982222-884D-443A-B1A6-825CFC71D8D1}" destId="{9CBEF963-E6C5-4ED7-971B-77FAF51B75AE}" srcOrd="0" destOrd="0" presId="urn:microsoft.com/office/officeart/2005/8/layout/orgChart1"/>
    <dgm:cxn modelId="{4CD050BC-76C8-4189-B8C4-D0070971B687}" srcId="{300A20D7-0B1F-464B-9A4A-E55202761F6C}" destId="{FB9DABE9-F400-429F-A8C2-F60D5186071E}" srcOrd="0" destOrd="0" parTransId="{FAA0F716-0F97-43E5-AFE7-A2E99A6F0B39}" sibTransId="{70B4892B-00E6-499F-9C13-9AF731918AC0}"/>
    <dgm:cxn modelId="{4E7BF5BC-308C-4A25-A4B2-38D71552C6BD}" type="presOf" srcId="{FB9DABE9-F400-429F-A8C2-F60D5186071E}" destId="{9D607F43-D9A6-4973-B18D-EACEA28A07B0}" srcOrd="1" destOrd="0" presId="urn:microsoft.com/office/officeart/2005/8/layout/orgChart1"/>
    <dgm:cxn modelId="{DDADDEBE-426F-494A-B655-D5637AEAB020}" srcId="{2F78F7AC-3C2B-4834-A542-A3530639DA6C}" destId="{9B41E577-3564-4944-8D78-7772333D0ADE}" srcOrd="0" destOrd="0" parTransId="{71D9B3AD-3AAC-40E3-B293-B9C9038C8725}" sibTransId="{AF2837AB-6FF1-4E0F-8B32-1A1386D94B69}"/>
    <dgm:cxn modelId="{1DD1ADC3-FE5E-4612-B301-5B650B7F54C6}" type="presOf" srcId="{7BC6E1D0-254D-4D14-B3E0-7B5D68EE0FB9}" destId="{5F1C741A-5926-485E-A4E2-BFCB38E556D8}" srcOrd="0" destOrd="0" presId="urn:microsoft.com/office/officeart/2005/8/layout/orgChart1"/>
    <dgm:cxn modelId="{8BEB06D1-F8C2-4C62-888C-22E755B10BF9}" type="presOf" srcId="{2F78F7AC-3C2B-4834-A542-A3530639DA6C}" destId="{3AA059D8-B03E-432E-81BF-4FBC16151AEF}" srcOrd="0" destOrd="0" presId="urn:microsoft.com/office/officeart/2005/8/layout/orgChart1"/>
    <dgm:cxn modelId="{828309D5-8256-41C8-8BF8-FF57D829059C}" srcId="{8F5BC01F-4CEA-4CB5-9CAF-AE43E9F2683D}" destId="{A83E3EC8-D0CE-461C-B757-16E76C59D40D}" srcOrd="0" destOrd="0" parTransId="{3629F8D0-073D-41F8-9EF2-8D566D8E19DE}" sibTransId="{D5A412FD-E10B-40E4-A03A-DD0E83996EAB}"/>
    <dgm:cxn modelId="{3676B5D5-7F54-4AA8-B3BE-FF43C08B4EBB}" srcId="{7BC6E1D0-254D-4D14-B3E0-7B5D68EE0FB9}" destId="{558D4D06-98A9-4C14-8986-08C26E0609F9}" srcOrd="1" destOrd="0" parTransId="{F5982222-884D-443A-B1A6-825CFC71D8D1}" sibTransId="{57681DBA-3508-42E6-897D-01CDF7FF5C19}"/>
    <dgm:cxn modelId="{7C90E7D6-5064-47FC-9EFC-246B4D6437C6}" type="presOf" srcId="{A83E3EC8-D0CE-461C-B757-16E76C59D40D}" destId="{296D3F78-ABA9-4F96-AEC1-D55CF163149C}" srcOrd="0" destOrd="0" presId="urn:microsoft.com/office/officeart/2005/8/layout/orgChart1"/>
    <dgm:cxn modelId="{9C29F0D6-7ABF-4960-A6F9-949CC0D1B4D5}" type="presOf" srcId="{71D9B3AD-3AAC-40E3-B293-B9C9038C8725}" destId="{90454EB0-4D7C-4630-B4EC-4B126FEC9F0E}" srcOrd="0" destOrd="0" presId="urn:microsoft.com/office/officeart/2005/8/layout/orgChart1"/>
    <dgm:cxn modelId="{067D49DE-E5E0-441D-94FD-FDEAD18241B7}" type="presOf" srcId="{78A0A3B5-23BE-4556-BF49-FB152E8B1021}" destId="{61877C4C-F092-4FDC-B8BC-690794AD3F69}" srcOrd="0" destOrd="0" presId="urn:microsoft.com/office/officeart/2005/8/layout/orgChart1"/>
    <dgm:cxn modelId="{05ABAAE0-9B32-4F9C-AFE2-354EA0A8729B}" srcId="{300A20D7-0B1F-464B-9A4A-E55202761F6C}" destId="{1CE930B9-1F04-4907-9D0A-FA8F81FBFA25}" srcOrd="1" destOrd="0" parTransId="{455D8E7A-452D-4F58-A252-36BB58A77415}" sibTransId="{2E38D887-CE3D-4E20-8142-FCA432A569A5}"/>
    <dgm:cxn modelId="{A22BD2E3-F16E-479B-B6AE-79D624926DBD}" type="presOf" srcId="{8F5BC01F-4CEA-4CB5-9CAF-AE43E9F2683D}" destId="{AF3108FC-F547-43B8-833C-718AD49FA3A2}" srcOrd="0" destOrd="0" presId="urn:microsoft.com/office/officeart/2005/8/layout/orgChart1"/>
    <dgm:cxn modelId="{367ED0F3-3F91-499C-BDE8-4EEBC97CFED2}" type="presOf" srcId="{E99676B0-7DFE-4D18-8F0C-4FABFBFCF19F}" destId="{FB925ABC-4C34-4BD7-9B4C-2639F1B2E075}" srcOrd="0" destOrd="0" presId="urn:microsoft.com/office/officeart/2005/8/layout/orgChart1"/>
    <dgm:cxn modelId="{655EDEF6-9103-4F5D-853C-D2B535171D09}" type="presOf" srcId="{372AA022-13F1-43E0-BF2F-451C0466A36A}" destId="{5FC3FFD4-3085-4A9B-9005-38E9AE95F85D}" srcOrd="0" destOrd="0" presId="urn:microsoft.com/office/officeart/2005/8/layout/orgChart1"/>
    <dgm:cxn modelId="{60652EF8-9B4E-490D-AF04-4027CC9D043D}" srcId="{2F78F7AC-3C2B-4834-A542-A3530639DA6C}" destId="{8F5BC01F-4CEA-4CB5-9CAF-AE43E9F2683D}" srcOrd="1" destOrd="0" parTransId="{ACCAA256-6B67-42EC-8D36-937421F06042}" sibTransId="{5CD4C0F2-CE26-4E40-A76D-92CE54732582}"/>
    <dgm:cxn modelId="{4EB779FB-247E-48FA-87A6-6B89399406E4}" srcId="{8F5BC01F-4CEA-4CB5-9CAF-AE43E9F2683D}" destId="{E99676B0-7DFE-4D18-8F0C-4FABFBFCF19F}" srcOrd="1" destOrd="0" parTransId="{D4B246FE-CBC7-4295-BFEC-E61DA600253E}" sibTransId="{7A6FC968-9584-477C-8F78-A94B1203946F}"/>
    <dgm:cxn modelId="{99F0D7DC-5290-455B-A56E-C9B7625396E0}" type="presParOf" srcId="{E787F1C3-983E-4450-87D4-6DA6D74BCCF7}" destId="{0443F7AA-EE45-44AD-AAE5-3D849E8D4CA5}" srcOrd="0" destOrd="0" presId="urn:microsoft.com/office/officeart/2005/8/layout/orgChart1"/>
    <dgm:cxn modelId="{38AA19B3-62E0-47E3-8A04-4A182171C55C}" type="presParOf" srcId="{0443F7AA-EE45-44AD-AAE5-3D849E8D4CA5}" destId="{E5C3EA52-7969-4E35-B4DD-1C42D678C66D}" srcOrd="0" destOrd="0" presId="urn:microsoft.com/office/officeart/2005/8/layout/orgChart1"/>
    <dgm:cxn modelId="{64252EF4-292F-4ADB-A48E-C578BC2A06EA}" type="presParOf" srcId="{E5C3EA52-7969-4E35-B4DD-1C42D678C66D}" destId="{3AA059D8-B03E-432E-81BF-4FBC16151AEF}" srcOrd="0" destOrd="0" presId="urn:microsoft.com/office/officeart/2005/8/layout/orgChart1"/>
    <dgm:cxn modelId="{FFB4A402-2F46-4632-A1A7-F243E2F4EB2B}" type="presParOf" srcId="{E5C3EA52-7969-4E35-B4DD-1C42D678C66D}" destId="{8AB41492-DBF3-46AB-8A82-7C081E7DE61D}" srcOrd="1" destOrd="0" presId="urn:microsoft.com/office/officeart/2005/8/layout/orgChart1"/>
    <dgm:cxn modelId="{8EF78282-ED0B-4163-9D2A-A45711A955D0}" type="presParOf" srcId="{0443F7AA-EE45-44AD-AAE5-3D849E8D4CA5}" destId="{65F5A97F-7361-4815-83FB-DF05D4C09FB2}" srcOrd="1" destOrd="0" presId="urn:microsoft.com/office/officeart/2005/8/layout/orgChart1"/>
    <dgm:cxn modelId="{466FC84C-2058-4593-A1B6-911DB6118604}" type="presParOf" srcId="{65F5A97F-7361-4815-83FB-DF05D4C09FB2}" destId="{90454EB0-4D7C-4630-B4EC-4B126FEC9F0E}" srcOrd="0" destOrd="0" presId="urn:microsoft.com/office/officeart/2005/8/layout/orgChart1"/>
    <dgm:cxn modelId="{A642B067-C7B4-44E3-977A-AF02DD6DAEA8}" type="presParOf" srcId="{65F5A97F-7361-4815-83FB-DF05D4C09FB2}" destId="{4A23A971-FE2B-444B-B987-68F3CE90CE4E}" srcOrd="1" destOrd="0" presId="urn:microsoft.com/office/officeart/2005/8/layout/orgChart1"/>
    <dgm:cxn modelId="{C5F39E7B-EC30-46F5-A369-C56F505B194B}" type="presParOf" srcId="{4A23A971-FE2B-444B-B987-68F3CE90CE4E}" destId="{FF9B37EC-D135-4B2F-9B9A-BDA89C089225}" srcOrd="0" destOrd="0" presId="urn:microsoft.com/office/officeart/2005/8/layout/orgChart1"/>
    <dgm:cxn modelId="{87F943E7-AE5B-4897-8771-BDD3408E3C02}" type="presParOf" srcId="{FF9B37EC-D135-4B2F-9B9A-BDA89C089225}" destId="{0FA0CCB6-C8C4-4FF5-8A73-74841209402F}" srcOrd="0" destOrd="0" presId="urn:microsoft.com/office/officeart/2005/8/layout/orgChart1"/>
    <dgm:cxn modelId="{6901A5E4-D1F1-4C25-A2C2-689ED533028C}" type="presParOf" srcId="{FF9B37EC-D135-4B2F-9B9A-BDA89C089225}" destId="{8DCCB97F-D6FF-4128-A435-90E29AA6C71E}" srcOrd="1" destOrd="0" presId="urn:microsoft.com/office/officeart/2005/8/layout/orgChart1"/>
    <dgm:cxn modelId="{6EBEF5E1-BC67-4541-A774-392B4E14C963}" type="presParOf" srcId="{4A23A971-FE2B-444B-B987-68F3CE90CE4E}" destId="{56B38451-0E84-4343-950A-C88A6BD501F5}" srcOrd="1" destOrd="0" presId="urn:microsoft.com/office/officeart/2005/8/layout/orgChart1"/>
    <dgm:cxn modelId="{1F3957D9-3234-4C81-8CB4-8E0436E225D3}" type="presParOf" srcId="{56B38451-0E84-4343-950A-C88A6BD501F5}" destId="{5EDBFE4E-869B-493F-9C83-9C968B16CEC5}" srcOrd="0" destOrd="0" presId="urn:microsoft.com/office/officeart/2005/8/layout/orgChart1"/>
    <dgm:cxn modelId="{F9F5D7A8-B79F-4B73-9037-BA82A551F838}" type="presParOf" srcId="{56B38451-0E84-4343-950A-C88A6BD501F5}" destId="{796AE7A2-0EB7-4AE9-87A5-B90830D7E3DD}" srcOrd="1" destOrd="0" presId="urn:microsoft.com/office/officeart/2005/8/layout/orgChart1"/>
    <dgm:cxn modelId="{3D18F77E-BEB9-4D54-97AD-669DFF8AFC95}" type="presParOf" srcId="{796AE7A2-0EB7-4AE9-87A5-B90830D7E3DD}" destId="{82C4CC91-35AE-4C22-9A68-8553E7B3640C}" srcOrd="0" destOrd="0" presId="urn:microsoft.com/office/officeart/2005/8/layout/orgChart1"/>
    <dgm:cxn modelId="{AF41A9C5-A6F3-4C07-99DF-36A7A60EA7E0}" type="presParOf" srcId="{82C4CC91-35AE-4C22-9A68-8553E7B3640C}" destId="{83EF2663-AF30-428F-A5A3-0A506D9B553F}" srcOrd="0" destOrd="0" presId="urn:microsoft.com/office/officeart/2005/8/layout/orgChart1"/>
    <dgm:cxn modelId="{C2DFF864-383A-46BE-9119-7970E1A1754E}" type="presParOf" srcId="{82C4CC91-35AE-4C22-9A68-8553E7B3640C}" destId="{7E561D51-51CB-4B29-9767-5CF1EEA68401}" srcOrd="1" destOrd="0" presId="urn:microsoft.com/office/officeart/2005/8/layout/orgChart1"/>
    <dgm:cxn modelId="{4F634D06-4BE7-4B8F-B0A5-310C286C2957}" type="presParOf" srcId="{796AE7A2-0EB7-4AE9-87A5-B90830D7E3DD}" destId="{34DDC40B-10D9-4922-897F-4E5226AC59B0}" srcOrd="1" destOrd="0" presId="urn:microsoft.com/office/officeart/2005/8/layout/orgChart1"/>
    <dgm:cxn modelId="{324591A8-6541-421F-B91C-E139B4709EE2}" type="presParOf" srcId="{796AE7A2-0EB7-4AE9-87A5-B90830D7E3DD}" destId="{275AF81C-4AD0-42DC-ADF5-020A738D402D}" srcOrd="2" destOrd="0" presId="urn:microsoft.com/office/officeart/2005/8/layout/orgChart1"/>
    <dgm:cxn modelId="{8ECFAE9F-38AF-4CDC-90A7-8D7BD9977296}" type="presParOf" srcId="{56B38451-0E84-4343-950A-C88A6BD501F5}" destId="{C11D7023-5856-4E12-9028-87AC955C5806}" srcOrd="2" destOrd="0" presId="urn:microsoft.com/office/officeart/2005/8/layout/orgChart1"/>
    <dgm:cxn modelId="{CFDC980E-046A-437B-A167-15BF367B5831}" type="presParOf" srcId="{56B38451-0E84-4343-950A-C88A6BD501F5}" destId="{D46E6918-7369-46EE-ACF4-6FBDF5AC4A8B}" srcOrd="3" destOrd="0" presId="urn:microsoft.com/office/officeart/2005/8/layout/orgChart1"/>
    <dgm:cxn modelId="{255E3098-6D66-4EE9-9306-BFA549EE2E6C}" type="presParOf" srcId="{D46E6918-7369-46EE-ACF4-6FBDF5AC4A8B}" destId="{E5D1A061-D043-44AE-9D9F-F0D98517D530}" srcOrd="0" destOrd="0" presId="urn:microsoft.com/office/officeart/2005/8/layout/orgChart1"/>
    <dgm:cxn modelId="{42B6892D-19C6-4391-868A-162B1A27A0A4}" type="presParOf" srcId="{E5D1A061-D043-44AE-9D9F-F0D98517D530}" destId="{DC90E609-5D02-4306-91CD-C715150C7CB5}" srcOrd="0" destOrd="0" presId="urn:microsoft.com/office/officeart/2005/8/layout/orgChart1"/>
    <dgm:cxn modelId="{BC81F62A-2EA5-49FB-B285-1A0465F7B3BF}" type="presParOf" srcId="{E5D1A061-D043-44AE-9D9F-F0D98517D530}" destId="{F2D2FF83-8947-4854-9DDA-CA8A796D2AAB}" srcOrd="1" destOrd="0" presId="urn:microsoft.com/office/officeart/2005/8/layout/orgChart1"/>
    <dgm:cxn modelId="{CBDF037F-E6C1-45D1-A122-BF794FE4FCA7}" type="presParOf" srcId="{D46E6918-7369-46EE-ACF4-6FBDF5AC4A8B}" destId="{BBCD7432-6396-495A-9E8F-9056690D05CB}" srcOrd="1" destOrd="0" presId="urn:microsoft.com/office/officeart/2005/8/layout/orgChart1"/>
    <dgm:cxn modelId="{B0FFF2A3-F923-4F53-9AEC-5B6BC8B54F94}" type="presParOf" srcId="{D46E6918-7369-46EE-ACF4-6FBDF5AC4A8B}" destId="{528C2633-7D6C-46CC-8FCD-C80E6A499870}" srcOrd="2" destOrd="0" presId="urn:microsoft.com/office/officeart/2005/8/layout/orgChart1"/>
    <dgm:cxn modelId="{F3FA3E28-6753-4423-8488-96E478730594}" type="presParOf" srcId="{56B38451-0E84-4343-950A-C88A6BD501F5}" destId="{5FC3FFD4-3085-4A9B-9005-38E9AE95F85D}" srcOrd="4" destOrd="0" presId="urn:microsoft.com/office/officeart/2005/8/layout/orgChart1"/>
    <dgm:cxn modelId="{3BB9C2FE-D80D-4833-A3BA-C51E83F3B976}" type="presParOf" srcId="{56B38451-0E84-4343-950A-C88A6BD501F5}" destId="{3F9F1F6F-F1F3-4293-9A0B-429D3F6A53D7}" srcOrd="5" destOrd="0" presId="urn:microsoft.com/office/officeart/2005/8/layout/orgChart1"/>
    <dgm:cxn modelId="{AF0648ED-F682-48FA-9610-145C4904C3C3}" type="presParOf" srcId="{3F9F1F6F-F1F3-4293-9A0B-429D3F6A53D7}" destId="{2C1CFED4-C226-4A13-AE3B-A89F7B6BDF8D}" srcOrd="0" destOrd="0" presId="urn:microsoft.com/office/officeart/2005/8/layout/orgChart1"/>
    <dgm:cxn modelId="{343C83E2-EACC-449B-AE9F-A14799CD4DE4}" type="presParOf" srcId="{2C1CFED4-C226-4A13-AE3B-A89F7B6BDF8D}" destId="{DD442BDD-4DB1-48B2-9732-30A095EE4DCE}" srcOrd="0" destOrd="0" presId="urn:microsoft.com/office/officeart/2005/8/layout/orgChart1"/>
    <dgm:cxn modelId="{1BC22279-216E-4AA4-956A-3D67879F8934}" type="presParOf" srcId="{2C1CFED4-C226-4A13-AE3B-A89F7B6BDF8D}" destId="{F0A6B3B9-21AA-4CDF-B28D-C949D1F26700}" srcOrd="1" destOrd="0" presId="urn:microsoft.com/office/officeart/2005/8/layout/orgChart1"/>
    <dgm:cxn modelId="{9150902D-FD9F-4BAD-B9A0-CE88F94394D1}" type="presParOf" srcId="{3F9F1F6F-F1F3-4293-9A0B-429D3F6A53D7}" destId="{10C14D96-409A-4B48-8EF6-D7CF77CC92EC}" srcOrd="1" destOrd="0" presId="urn:microsoft.com/office/officeart/2005/8/layout/orgChart1"/>
    <dgm:cxn modelId="{AEBA15BF-D332-4483-BADA-D9360DD75991}" type="presParOf" srcId="{3F9F1F6F-F1F3-4293-9A0B-429D3F6A53D7}" destId="{277F8CC2-7A9E-4549-9BF8-E8860DDEE531}" srcOrd="2" destOrd="0" presId="urn:microsoft.com/office/officeart/2005/8/layout/orgChart1"/>
    <dgm:cxn modelId="{1C984E1F-D5CC-405A-9205-DC479118B87C}" type="presParOf" srcId="{4A23A971-FE2B-444B-B987-68F3CE90CE4E}" destId="{C50A00E4-8333-4CB1-B47B-26B0EB172241}" srcOrd="2" destOrd="0" presId="urn:microsoft.com/office/officeart/2005/8/layout/orgChart1"/>
    <dgm:cxn modelId="{C386DD46-BD95-4DB1-B7EA-5ACCEF5FB854}" type="presParOf" srcId="{65F5A97F-7361-4815-83FB-DF05D4C09FB2}" destId="{98E15E4C-E6B2-45E2-A9DA-5EF9517A5AAE}" srcOrd="2" destOrd="0" presId="urn:microsoft.com/office/officeart/2005/8/layout/orgChart1"/>
    <dgm:cxn modelId="{E48AAD46-B0E8-4817-A447-D863F61D52C5}" type="presParOf" srcId="{65F5A97F-7361-4815-83FB-DF05D4C09FB2}" destId="{B7A8F7BD-8BEE-4296-BC7A-8AFE644B8220}" srcOrd="3" destOrd="0" presId="urn:microsoft.com/office/officeart/2005/8/layout/orgChart1"/>
    <dgm:cxn modelId="{D139A021-34C7-44C5-A178-573B3AC5641E}" type="presParOf" srcId="{B7A8F7BD-8BEE-4296-BC7A-8AFE644B8220}" destId="{4F62DAD9-A08F-4AA6-8B66-A127B0E64F19}" srcOrd="0" destOrd="0" presId="urn:microsoft.com/office/officeart/2005/8/layout/orgChart1"/>
    <dgm:cxn modelId="{AB01370D-6C53-4F22-93B9-82C6A4393D15}" type="presParOf" srcId="{4F62DAD9-A08F-4AA6-8B66-A127B0E64F19}" destId="{AF3108FC-F547-43B8-833C-718AD49FA3A2}" srcOrd="0" destOrd="0" presId="urn:microsoft.com/office/officeart/2005/8/layout/orgChart1"/>
    <dgm:cxn modelId="{21193169-4613-44C5-8256-FD057D22E171}" type="presParOf" srcId="{4F62DAD9-A08F-4AA6-8B66-A127B0E64F19}" destId="{45954F1C-04E8-4F77-890A-13C90797FA3A}" srcOrd="1" destOrd="0" presId="urn:microsoft.com/office/officeart/2005/8/layout/orgChart1"/>
    <dgm:cxn modelId="{75CAFEC6-9644-49D6-989F-1914883F391F}" type="presParOf" srcId="{B7A8F7BD-8BEE-4296-BC7A-8AFE644B8220}" destId="{E624316C-039B-4161-851D-815752EC6C97}" srcOrd="1" destOrd="0" presId="urn:microsoft.com/office/officeart/2005/8/layout/orgChart1"/>
    <dgm:cxn modelId="{0FFFE1A0-1BE8-4FD5-BD51-B908CF9B86AB}" type="presParOf" srcId="{E624316C-039B-4161-851D-815752EC6C97}" destId="{9F36D4BC-C66C-43B1-9DFF-E849DC499969}" srcOrd="0" destOrd="0" presId="urn:microsoft.com/office/officeart/2005/8/layout/orgChart1"/>
    <dgm:cxn modelId="{14544914-0C47-4A7C-AC6B-D6EFE229E174}" type="presParOf" srcId="{E624316C-039B-4161-851D-815752EC6C97}" destId="{3F9D18B8-DD0F-4706-9008-51E5C6E846C9}" srcOrd="1" destOrd="0" presId="urn:microsoft.com/office/officeart/2005/8/layout/orgChart1"/>
    <dgm:cxn modelId="{9F189CFD-E638-45A2-A73B-4D72F414438F}" type="presParOf" srcId="{3F9D18B8-DD0F-4706-9008-51E5C6E846C9}" destId="{AEABB8C9-205E-488D-8568-4FEC1164A712}" srcOrd="0" destOrd="0" presId="urn:microsoft.com/office/officeart/2005/8/layout/orgChart1"/>
    <dgm:cxn modelId="{B6A8388E-6975-40E2-8ACB-1278CFC88408}" type="presParOf" srcId="{AEABB8C9-205E-488D-8568-4FEC1164A712}" destId="{296D3F78-ABA9-4F96-AEC1-D55CF163149C}" srcOrd="0" destOrd="0" presId="urn:microsoft.com/office/officeart/2005/8/layout/orgChart1"/>
    <dgm:cxn modelId="{21D59A4C-110F-4286-A163-4820C3E27089}" type="presParOf" srcId="{AEABB8C9-205E-488D-8568-4FEC1164A712}" destId="{02586335-33BB-4DBE-BF44-0D464303879D}" srcOrd="1" destOrd="0" presId="urn:microsoft.com/office/officeart/2005/8/layout/orgChart1"/>
    <dgm:cxn modelId="{81FE3F4C-DDA9-4656-A782-BA62FFB1A9B9}" type="presParOf" srcId="{3F9D18B8-DD0F-4706-9008-51E5C6E846C9}" destId="{5EB0775D-090F-4D06-962D-BD21FC1A291B}" srcOrd="1" destOrd="0" presId="urn:microsoft.com/office/officeart/2005/8/layout/orgChart1"/>
    <dgm:cxn modelId="{EA240280-8BD5-4EEB-9DAA-7236279BFB9B}" type="presParOf" srcId="{3F9D18B8-DD0F-4706-9008-51E5C6E846C9}" destId="{EA58AD65-997B-46EA-8B3A-209F31A2AC44}" srcOrd="2" destOrd="0" presId="urn:microsoft.com/office/officeart/2005/8/layout/orgChart1"/>
    <dgm:cxn modelId="{49D4D397-594E-4F69-8F74-CCE0848730F8}" type="presParOf" srcId="{E624316C-039B-4161-851D-815752EC6C97}" destId="{9597075B-1950-4A4D-81DD-911D79A1BF34}" srcOrd="2" destOrd="0" presId="urn:microsoft.com/office/officeart/2005/8/layout/orgChart1"/>
    <dgm:cxn modelId="{A6747B8B-78A7-474B-B85D-111AA5A955BB}" type="presParOf" srcId="{E624316C-039B-4161-851D-815752EC6C97}" destId="{D78DC100-E419-4D93-B2AA-AAE750DEE6BA}" srcOrd="3" destOrd="0" presId="urn:microsoft.com/office/officeart/2005/8/layout/orgChart1"/>
    <dgm:cxn modelId="{9EF79BB4-205E-44B9-B1DC-60550F051D5F}" type="presParOf" srcId="{D78DC100-E419-4D93-B2AA-AAE750DEE6BA}" destId="{DD2E213B-F848-415D-BD25-335D1368CA63}" srcOrd="0" destOrd="0" presId="urn:microsoft.com/office/officeart/2005/8/layout/orgChart1"/>
    <dgm:cxn modelId="{FE2C0AA6-688C-41F4-BA97-A6140E38C99E}" type="presParOf" srcId="{DD2E213B-F848-415D-BD25-335D1368CA63}" destId="{FB925ABC-4C34-4BD7-9B4C-2639F1B2E075}" srcOrd="0" destOrd="0" presId="urn:microsoft.com/office/officeart/2005/8/layout/orgChart1"/>
    <dgm:cxn modelId="{67E62ACD-2460-47EA-A3E2-4B0F421944C7}" type="presParOf" srcId="{DD2E213B-F848-415D-BD25-335D1368CA63}" destId="{C938366F-BB3B-4498-B812-B6F3004D8DC0}" srcOrd="1" destOrd="0" presId="urn:microsoft.com/office/officeart/2005/8/layout/orgChart1"/>
    <dgm:cxn modelId="{4F4E8CF0-03C6-47E6-AFFB-212BF7F1A3E3}" type="presParOf" srcId="{D78DC100-E419-4D93-B2AA-AAE750DEE6BA}" destId="{E0ADCE5A-E571-43D5-AA01-F0BAEDD30CDA}" srcOrd="1" destOrd="0" presId="urn:microsoft.com/office/officeart/2005/8/layout/orgChart1"/>
    <dgm:cxn modelId="{310D556C-EDE5-4AC6-B5E5-E46758E3E3AE}" type="presParOf" srcId="{D78DC100-E419-4D93-B2AA-AAE750DEE6BA}" destId="{964D1F9D-5B0C-419A-92A6-89E25987C3A6}" srcOrd="2" destOrd="0" presId="urn:microsoft.com/office/officeart/2005/8/layout/orgChart1"/>
    <dgm:cxn modelId="{0F62E2A8-A5ED-4CA7-81F5-B1C53FC734C9}" type="presParOf" srcId="{B7A8F7BD-8BEE-4296-BC7A-8AFE644B8220}" destId="{A33F334E-E698-4AE3-865D-5197EB0AA86D}" srcOrd="2" destOrd="0" presId="urn:microsoft.com/office/officeart/2005/8/layout/orgChart1"/>
    <dgm:cxn modelId="{291A6C8E-E47A-4D7C-9799-BF8126C2C5CC}" type="presParOf" srcId="{65F5A97F-7361-4815-83FB-DF05D4C09FB2}" destId="{EFFFEB4D-357A-4345-8AFC-084F081F5210}" srcOrd="4" destOrd="0" presId="urn:microsoft.com/office/officeart/2005/8/layout/orgChart1"/>
    <dgm:cxn modelId="{68A19387-777A-472D-B1F8-569602F2568E}" type="presParOf" srcId="{65F5A97F-7361-4815-83FB-DF05D4C09FB2}" destId="{803EAB49-2215-4CB2-BEB6-8C298BBB16A9}" srcOrd="5" destOrd="0" presId="urn:microsoft.com/office/officeart/2005/8/layout/orgChart1"/>
    <dgm:cxn modelId="{CFB1B94E-AD79-49E9-9244-A0F50A500264}" type="presParOf" srcId="{803EAB49-2215-4CB2-BEB6-8C298BBB16A9}" destId="{12B01E8B-554B-480B-8908-CC9F90EC3008}" srcOrd="0" destOrd="0" presId="urn:microsoft.com/office/officeart/2005/8/layout/orgChart1"/>
    <dgm:cxn modelId="{4BFE80BE-909C-45E2-8025-6C67AA74601F}" type="presParOf" srcId="{12B01E8B-554B-480B-8908-CC9F90EC3008}" destId="{5F1C741A-5926-485E-A4E2-BFCB38E556D8}" srcOrd="0" destOrd="0" presId="urn:microsoft.com/office/officeart/2005/8/layout/orgChart1"/>
    <dgm:cxn modelId="{B8F800A2-269D-4AB7-AE09-A9658B8DD32C}" type="presParOf" srcId="{12B01E8B-554B-480B-8908-CC9F90EC3008}" destId="{E3C98E89-AF4B-4274-8D2E-B42507D8E8CB}" srcOrd="1" destOrd="0" presId="urn:microsoft.com/office/officeart/2005/8/layout/orgChart1"/>
    <dgm:cxn modelId="{7145F389-0962-45C5-B4E9-8A3B0E63615C}" type="presParOf" srcId="{803EAB49-2215-4CB2-BEB6-8C298BBB16A9}" destId="{1B3558A7-2873-4E2E-AE7E-95390817BE55}" srcOrd="1" destOrd="0" presId="urn:microsoft.com/office/officeart/2005/8/layout/orgChart1"/>
    <dgm:cxn modelId="{08A110F9-7256-4B73-BFF3-0F48F430AE00}" type="presParOf" srcId="{1B3558A7-2873-4E2E-AE7E-95390817BE55}" destId="{338DBAED-E5BB-4D5F-971F-814ED982D0B5}" srcOrd="0" destOrd="0" presId="urn:microsoft.com/office/officeart/2005/8/layout/orgChart1"/>
    <dgm:cxn modelId="{4BC584F9-182F-4396-890E-43581AC93CBA}" type="presParOf" srcId="{1B3558A7-2873-4E2E-AE7E-95390817BE55}" destId="{63274DC4-1CEF-4789-A9F7-9B16A3E9ECFA}" srcOrd="1" destOrd="0" presId="urn:microsoft.com/office/officeart/2005/8/layout/orgChart1"/>
    <dgm:cxn modelId="{8E60636E-5DDE-4C63-A589-0AC76E826FED}" type="presParOf" srcId="{63274DC4-1CEF-4789-A9F7-9B16A3E9ECFA}" destId="{C866A882-12CB-40CE-B2D4-CBCBB14F2EE6}" srcOrd="0" destOrd="0" presId="urn:microsoft.com/office/officeart/2005/8/layout/orgChart1"/>
    <dgm:cxn modelId="{FC576EEE-6AD0-40C0-B0FC-3FC0BB11DE0D}" type="presParOf" srcId="{C866A882-12CB-40CE-B2D4-CBCBB14F2EE6}" destId="{61877C4C-F092-4FDC-B8BC-690794AD3F69}" srcOrd="0" destOrd="0" presId="urn:microsoft.com/office/officeart/2005/8/layout/orgChart1"/>
    <dgm:cxn modelId="{20C99892-1F3F-49E5-A983-8670B4D8D9E6}" type="presParOf" srcId="{C866A882-12CB-40CE-B2D4-CBCBB14F2EE6}" destId="{C8500E05-4257-4745-B232-85746F8F561E}" srcOrd="1" destOrd="0" presId="urn:microsoft.com/office/officeart/2005/8/layout/orgChart1"/>
    <dgm:cxn modelId="{60445F82-D59B-4DA9-885F-3D8BF8B326D0}" type="presParOf" srcId="{63274DC4-1CEF-4789-A9F7-9B16A3E9ECFA}" destId="{2C6AADFE-911C-471F-B9F1-C8F4BF3D965E}" srcOrd="1" destOrd="0" presId="urn:microsoft.com/office/officeart/2005/8/layout/orgChart1"/>
    <dgm:cxn modelId="{1666AD44-4538-4AC8-B1EE-32B5F769BF21}" type="presParOf" srcId="{63274DC4-1CEF-4789-A9F7-9B16A3E9ECFA}" destId="{FA926EE3-D01F-416A-8EC9-268B152644EE}" srcOrd="2" destOrd="0" presId="urn:microsoft.com/office/officeart/2005/8/layout/orgChart1"/>
    <dgm:cxn modelId="{F5F0C472-E098-421F-8A61-15921DAB3CB6}" type="presParOf" srcId="{1B3558A7-2873-4E2E-AE7E-95390817BE55}" destId="{9CBEF963-E6C5-4ED7-971B-77FAF51B75AE}" srcOrd="2" destOrd="0" presId="urn:microsoft.com/office/officeart/2005/8/layout/orgChart1"/>
    <dgm:cxn modelId="{080AFFAD-3735-4D60-9AA1-F14920E5757A}" type="presParOf" srcId="{1B3558A7-2873-4E2E-AE7E-95390817BE55}" destId="{3FFB52F8-1D42-4039-8086-688C362CB948}" srcOrd="3" destOrd="0" presId="urn:microsoft.com/office/officeart/2005/8/layout/orgChart1"/>
    <dgm:cxn modelId="{91C2A482-E392-484B-886D-D90E7707A3B0}" type="presParOf" srcId="{3FFB52F8-1D42-4039-8086-688C362CB948}" destId="{93A92BB2-6609-43E9-930E-8055F91003A7}" srcOrd="0" destOrd="0" presId="urn:microsoft.com/office/officeart/2005/8/layout/orgChart1"/>
    <dgm:cxn modelId="{B30BE934-4E5D-4DF1-8A7B-A2A59F95C521}" type="presParOf" srcId="{93A92BB2-6609-43E9-930E-8055F91003A7}" destId="{20ECD35E-5A5E-4105-8CCE-16441BE61B9C}" srcOrd="0" destOrd="0" presId="urn:microsoft.com/office/officeart/2005/8/layout/orgChart1"/>
    <dgm:cxn modelId="{284AC432-4D71-4C04-B8DF-239B3960F77D}" type="presParOf" srcId="{93A92BB2-6609-43E9-930E-8055F91003A7}" destId="{409C9CE7-3959-495C-A664-368160516671}" srcOrd="1" destOrd="0" presId="urn:microsoft.com/office/officeart/2005/8/layout/orgChart1"/>
    <dgm:cxn modelId="{AB488CEE-4128-4C7D-BA25-C3AFE75695F5}" type="presParOf" srcId="{3FFB52F8-1D42-4039-8086-688C362CB948}" destId="{F7005097-18CE-47B2-AF11-7B9C6E4F2A62}" srcOrd="1" destOrd="0" presId="urn:microsoft.com/office/officeart/2005/8/layout/orgChart1"/>
    <dgm:cxn modelId="{68565704-7372-4AE6-919C-F3E2EBF5A451}" type="presParOf" srcId="{3FFB52F8-1D42-4039-8086-688C362CB948}" destId="{B0F3540D-A98B-4CE5-A674-ACFBB10C8203}" srcOrd="2" destOrd="0" presId="urn:microsoft.com/office/officeart/2005/8/layout/orgChart1"/>
    <dgm:cxn modelId="{7A964380-298E-4DD5-BA2E-7256D376DF48}" type="presParOf" srcId="{1B3558A7-2873-4E2E-AE7E-95390817BE55}" destId="{A0C911BA-0C2E-416C-8ABE-D8035AEFB8A6}" srcOrd="4" destOrd="0" presId="urn:microsoft.com/office/officeart/2005/8/layout/orgChart1"/>
    <dgm:cxn modelId="{287E25B1-A270-4761-A60E-15FF2B0B75CC}" type="presParOf" srcId="{1B3558A7-2873-4E2E-AE7E-95390817BE55}" destId="{100E0F03-E361-4E0D-8EB3-E4EC65473B84}" srcOrd="5" destOrd="0" presId="urn:microsoft.com/office/officeart/2005/8/layout/orgChart1"/>
    <dgm:cxn modelId="{8D4B5540-407C-4E84-9161-60A849E357BB}" type="presParOf" srcId="{100E0F03-E361-4E0D-8EB3-E4EC65473B84}" destId="{008E360A-8589-40CB-874B-BE4C34CAE69C}" srcOrd="0" destOrd="0" presId="urn:microsoft.com/office/officeart/2005/8/layout/orgChart1"/>
    <dgm:cxn modelId="{AC865423-718C-44F5-812D-7990C1CCBDAD}" type="presParOf" srcId="{008E360A-8589-40CB-874B-BE4C34CAE69C}" destId="{1785B0C5-EB8A-48CA-A036-C07DF22E3FA2}" srcOrd="0" destOrd="0" presId="urn:microsoft.com/office/officeart/2005/8/layout/orgChart1"/>
    <dgm:cxn modelId="{072DB0CB-30D6-4B1A-99B2-E860FC87E133}" type="presParOf" srcId="{008E360A-8589-40CB-874B-BE4C34CAE69C}" destId="{166880F3-74CE-4D7E-9922-164CB025458E}" srcOrd="1" destOrd="0" presId="urn:microsoft.com/office/officeart/2005/8/layout/orgChart1"/>
    <dgm:cxn modelId="{936047C7-37B2-42A9-9AC5-D23005C6D1FE}" type="presParOf" srcId="{100E0F03-E361-4E0D-8EB3-E4EC65473B84}" destId="{1319D49C-D49E-4893-A667-122F656BCAF8}" srcOrd="1" destOrd="0" presId="urn:microsoft.com/office/officeart/2005/8/layout/orgChart1"/>
    <dgm:cxn modelId="{9B288425-C51B-41BD-9F11-C1323D67E4BF}" type="presParOf" srcId="{100E0F03-E361-4E0D-8EB3-E4EC65473B84}" destId="{26072E72-B5A0-4B00-AF92-734DD68801D2}" srcOrd="2" destOrd="0" presId="urn:microsoft.com/office/officeart/2005/8/layout/orgChart1"/>
    <dgm:cxn modelId="{DCC52640-5BAE-41D1-B275-48F13AFC6BE9}" type="presParOf" srcId="{803EAB49-2215-4CB2-BEB6-8C298BBB16A9}" destId="{4BBA2896-BE6B-4ABC-A1B3-41D84701D63B}" srcOrd="2" destOrd="0" presId="urn:microsoft.com/office/officeart/2005/8/layout/orgChart1"/>
    <dgm:cxn modelId="{35DB1DE1-1D94-4D07-A38B-AD636355CA8A}" type="presParOf" srcId="{65F5A97F-7361-4815-83FB-DF05D4C09FB2}" destId="{7050BD9D-853B-4643-BD61-0B7833C7A471}" srcOrd="6" destOrd="0" presId="urn:microsoft.com/office/officeart/2005/8/layout/orgChart1"/>
    <dgm:cxn modelId="{A14127B4-D95B-495D-ADAD-27199712B13E}" type="presParOf" srcId="{65F5A97F-7361-4815-83FB-DF05D4C09FB2}" destId="{4F09B1CD-39F1-4658-90E9-C23DE58980DA}" srcOrd="7" destOrd="0" presId="urn:microsoft.com/office/officeart/2005/8/layout/orgChart1"/>
    <dgm:cxn modelId="{CD5C5406-6BB7-41A4-90B7-7581A802464A}" type="presParOf" srcId="{4F09B1CD-39F1-4658-90E9-C23DE58980DA}" destId="{3C936947-07A7-4266-B448-D5A24E4EFAC9}" srcOrd="0" destOrd="0" presId="urn:microsoft.com/office/officeart/2005/8/layout/orgChart1"/>
    <dgm:cxn modelId="{E7C6E731-349F-4949-BE43-2AD5771666CF}" type="presParOf" srcId="{3C936947-07A7-4266-B448-D5A24E4EFAC9}" destId="{E3C592A8-F2D3-46C6-9954-D5A3A5D0C87E}" srcOrd="0" destOrd="0" presId="urn:microsoft.com/office/officeart/2005/8/layout/orgChart1"/>
    <dgm:cxn modelId="{40BFF99F-74E3-4B14-B6E7-24A7E65175E8}" type="presParOf" srcId="{3C936947-07A7-4266-B448-D5A24E4EFAC9}" destId="{D4F5D4F8-6C30-4107-A776-93845E2A3EE6}" srcOrd="1" destOrd="0" presId="urn:microsoft.com/office/officeart/2005/8/layout/orgChart1"/>
    <dgm:cxn modelId="{8E8C6581-E693-4B11-98CC-79AC8EA740FF}" type="presParOf" srcId="{4F09B1CD-39F1-4658-90E9-C23DE58980DA}" destId="{C122A225-6CBD-47E7-A425-61118B48ABA6}" srcOrd="1" destOrd="0" presId="urn:microsoft.com/office/officeart/2005/8/layout/orgChart1"/>
    <dgm:cxn modelId="{05B879C3-3F5E-4ECF-A947-B30B279CB025}" type="presParOf" srcId="{C122A225-6CBD-47E7-A425-61118B48ABA6}" destId="{BE4A3386-B23B-4AE5-B89D-D8AFE9758804}" srcOrd="0" destOrd="0" presId="urn:microsoft.com/office/officeart/2005/8/layout/orgChart1"/>
    <dgm:cxn modelId="{298DFB42-9C6C-4CC5-833E-6F46E8AA228C}" type="presParOf" srcId="{C122A225-6CBD-47E7-A425-61118B48ABA6}" destId="{DB1FE718-85E7-4201-A2AE-A3A71F509C7A}" srcOrd="1" destOrd="0" presId="urn:microsoft.com/office/officeart/2005/8/layout/orgChart1"/>
    <dgm:cxn modelId="{BFE4160F-2FA3-4F86-B1E2-256980FB3C2E}" type="presParOf" srcId="{DB1FE718-85E7-4201-A2AE-A3A71F509C7A}" destId="{A801743C-D3CA-44A5-8F95-2E668E3C134B}" srcOrd="0" destOrd="0" presId="urn:microsoft.com/office/officeart/2005/8/layout/orgChart1"/>
    <dgm:cxn modelId="{80B565D3-0C26-485D-A1DA-86C6B51F6CAD}" type="presParOf" srcId="{A801743C-D3CA-44A5-8F95-2E668E3C134B}" destId="{261E4798-F7CC-40B9-8791-DE576329135A}" srcOrd="0" destOrd="0" presId="urn:microsoft.com/office/officeart/2005/8/layout/orgChart1"/>
    <dgm:cxn modelId="{3712863E-5193-4F24-A70E-BEFD592B8D4B}" type="presParOf" srcId="{A801743C-D3CA-44A5-8F95-2E668E3C134B}" destId="{9D607F43-D9A6-4973-B18D-EACEA28A07B0}" srcOrd="1" destOrd="0" presId="urn:microsoft.com/office/officeart/2005/8/layout/orgChart1"/>
    <dgm:cxn modelId="{07A1A89A-3203-4BD5-ADFC-3A9CB9880E10}" type="presParOf" srcId="{DB1FE718-85E7-4201-A2AE-A3A71F509C7A}" destId="{11D2F4A4-E243-49CD-B0EA-DB3BB709CB88}" srcOrd="1" destOrd="0" presId="urn:microsoft.com/office/officeart/2005/8/layout/orgChart1"/>
    <dgm:cxn modelId="{2B7EBF77-4634-42E7-9FFC-EAC91FA549BD}" type="presParOf" srcId="{DB1FE718-85E7-4201-A2AE-A3A71F509C7A}" destId="{3F0DDCCF-80BD-4C15-99EC-142D149F8438}" srcOrd="2" destOrd="0" presId="urn:microsoft.com/office/officeart/2005/8/layout/orgChart1"/>
    <dgm:cxn modelId="{5CE32C5C-BD43-4444-A5FC-5870FE17FAF2}" type="presParOf" srcId="{C122A225-6CBD-47E7-A425-61118B48ABA6}" destId="{BF2D32E3-25BD-413B-B830-7572EB0D8059}" srcOrd="2" destOrd="0" presId="urn:microsoft.com/office/officeart/2005/8/layout/orgChart1"/>
    <dgm:cxn modelId="{44F62B8F-EDB4-498B-A889-ABCB0506D1C1}" type="presParOf" srcId="{C122A225-6CBD-47E7-A425-61118B48ABA6}" destId="{E1E074C9-AA94-49E3-87C1-0FFDCD7ADA28}" srcOrd="3" destOrd="0" presId="urn:microsoft.com/office/officeart/2005/8/layout/orgChart1"/>
    <dgm:cxn modelId="{19A4E139-6FDF-4378-BF5F-A4EB6325297F}" type="presParOf" srcId="{E1E074C9-AA94-49E3-87C1-0FFDCD7ADA28}" destId="{101CC9A4-377F-496C-87EC-E987E71750C2}" srcOrd="0" destOrd="0" presId="urn:microsoft.com/office/officeart/2005/8/layout/orgChart1"/>
    <dgm:cxn modelId="{68E6A004-0664-443E-8537-E798E3050386}" type="presParOf" srcId="{101CC9A4-377F-496C-87EC-E987E71750C2}" destId="{0FAC0B8B-E370-4D15-B098-0BCC331C1DE0}" srcOrd="0" destOrd="0" presId="urn:microsoft.com/office/officeart/2005/8/layout/orgChart1"/>
    <dgm:cxn modelId="{0A2608D7-4213-4D00-9B58-BB4303AD580B}" type="presParOf" srcId="{101CC9A4-377F-496C-87EC-E987E71750C2}" destId="{48FDB4C4-395C-425F-BCFD-1143371F9C6C}" srcOrd="1" destOrd="0" presId="urn:microsoft.com/office/officeart/2005/8/layout/orgChart1"/>
    <dgm:cxn modelId="{DAAB63A1-E138-4136-896C-F41A13B1EE04}" type="presParOf" srcId="{E1E074C9-AA94-49E3-87C1-0FFDCD7ADA28}" destId="{7150310F-9DB2-46EC-A4E1-269F815FF82A}" srcOrd="1" destOrd="0" presId="urn:microsoft.com/office/officeart/2005/8/layout/orgChart1"/>
    <dgm:cxn modelId="{AB9AC7E8-E085-4936-ABD9-A13BD3E0278C}" type="presParOf" srcId="{E1E074C9-AA94-49E3-87C1-0FFDCD7ADA28}" destId="{E0FB4FC7-9EF6-40F5-BBC1-48CB9E168C00}" srcOrd="2" destOrd="0" presId="urn:microsoft.com/office/officeart/2005/8/layout/orgChart1"/>
    <dgm:cxn modelId="{7BF925BA-6999-4412-917B-4ED965EA51D5}" type="presParOf" srcId="{4F09B1CD-39F1-4658-90E9-C23DE58980DA}" destId="{6C86FDEC-F9B1-4470-B82A-780A97FFB39C}" srcOrd="2" destOrd="0" presId="urn:microsoft.com/office/officeart/2005/8/layout/orgChart1"/>
    <dgm:cxn modelId="{9E081ADD-1C1E-4102-A000-08EE128BED77}" type="presParOf" srcId="{0443F7AA-EE45-44AD-AAE5-3D849E8D4CA5}" destId="{7B3D9574-F5D7-4548-8AA4-53E579E737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32E3-25BD-413B-B830-7572EB0D8059}">
      <dsp:nvSpPr>
        <dsp:cNvPr id="0" name=""/>
        <dsp:cNvSpPr/>
      </dsp:nvSpPr>
      <dsp:spPr>
        <a:xfrm>
          <a:off x="698087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A3386-B23B-4AE5-B89D-D8AFE9758804}">
      <dsp:nvSpPr>
        <dsp:cNvPr id="0" name=""/>
        <dsp:cNvSpPr/>
      </dsp:nvSpPr>
      <dsp:spPr>
        <a:xfrm>
          <a:off x="698087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0BD9D-853B-4643-BD61-0B7833C7A471}">
      <dsp:nvSpPr>
        <dsp:cNvPr id="0" name=""/>
        <dsp:cNvSpPr/>
      </dsp:nvSpPr>
      <dsp:spPr>
        <a:xfrm>
          <a:off x="4756500" y="1069377"/>
          <a:ext cx="2853174" cy="330119"/>
        </a:xfrm>
        <a:custGeom>
          <a:avLst/>
          <a:gdLst/>
          <a:ahLst/>
          <a:cxnLst/>
          <a:rect l="0" t="0" r="0" b="0"/>
          <a:pathLst>
            <a:path>
              <a:moveTo>
                <a:pt x="0" y="0"/>
              </a:moveTo>
              <a:lnTo>
                <a:pt x="0" y="165059"/>
              </a:lnTo>
              <a:lnTo>
                <a:pt x="2853174" y="165059"/>
              </a:lnTo>
              <a:lnTo>
                <a:pt x="2853174"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911BA-0C2E-416C-8ABE-D8035AEFB8A6}">
      <dsp:nvSpPr>
        <dsp:cNvPr id="0" name=""/>
        <dsp:cNvSpPr/>
      </dsp:nvSpPr>
      <dsp:spPr>
        <a:xfrm>
          <a:off x="5078759"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EF963-E6C5-4ED7-971B-77FAF51B75AE}">
      <dsp:nvSpPr>
        <dsp:cNvPr id="0" name=""/>
        <dsp:cNvSpPr/>
      </dsp:nvSpPr>
      <dsp:spPr>
        <a:xfrm>
          <a:off x="5078759"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DBAED-E5BB-4D5F-971F-814ED982D0B5}">
      <dsp:nvSpPr>
        <dsp:cNvPr id="0" name=""/>
        <dsp:cNvSpPr/>
      </dsp:nvSpPr>
      <dsp:spPr>
        <a:xfrm>
          <a:off x="5078759"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FFEB4D-357A-4345-8AFC-084F081F5210}">
      <dsp:nvSpPr>
        <dsp:cNvPr id="0" name=""/>
        <dsp:cNvSpPr/>
      </dsp:nvSpPr>
      <dsp:spPr>
        <a:xfrm>
          <a:off x="4756500" y="1069377"/>
          <a:ext cx="951058" cy="330119"/>
        </a:xfrm>
        <a:custGeom>
          <a:avLst/>
          <a:gdLst/>
          <a:ahLst/>
          <a:cxnLst/>
          <a:rect l="0" t="0" r="0" b="0"/>
          <a:pathLst>
            <a:path>
              <a:moveTo>
                <a:pt x="0" y="0"/>
              </a:moveTo>
              <a:lnTo>
                <a:pt x="0" y="165059"/>
              </a:lnTo>
              <a:lnTo>
                <a:pt x="951058" y="165059"/>
              </a:lnTo>
              <a:lnTo>
                <a:pt x="951058"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7075B-1950-4A4D-81DD-911D79A1BF34}">
      <dsp:nvSpPr>
        <dsp:cNvPr id="0" name=""/>
        <dsp:cNvSpPr/>
      </dsp:nvSpPr>
      <dsp:spPr>
        <a:xfrm>
          <a:off x="3176643"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6D4BC-C66C-43B1-9DFF-E849DC499969}">
      <dsp:nvSpPr>
        <dsp:cNvPr id="0" name=""/>
        <dsp:cNvSpPr/>
      </dsp:nvSpPr>
      <dsp:spPr>
        <a:xfrm>
          <a:off x="3176643"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15E4C-E6B2-45E2-A9DA-5EF9517A5AAE}">
      <dsp:nvSpPr>
        <dsp:cNvPr id="0" name=""/>
        <dsp:cNvSpPr/>
      </dsp:nvSpPr>
      <dsp:spPr>
        <a:xfrm>
          <a:off x="3805442" y="1069377"/>
          <a:ext cx="951058" cy="330119"/>
        </a:xfrm>
        <a:custGeom>
          <a:avLst/>
          <a:gdLst/>
          <a:ahLst/>
          <a:cxnLst/>
          <a:rect l="0" t="0" r="0" b="0"/>
          <a:pathLst>
            <a:path>
              <a:moveTo>
                <a:pt x="951058" y="0"/>
              </a:moveTo>
              <a:lnTo>
                <a:pt x="951058"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FFD4-3085-4A9B-9005-38E9AE95F85D}">
      <dsp:nvSpPr>
        <dsp:cNvPr id="0" name=""/>
        <dsp:cNvSpPr/>
      </dsp:nvSpPr>
      <dsp:spPr>
        <a:xfrm>
          <a:off x="1274526"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D7023-5856-4E12-9028-87AC955C5806}">
      <dsp:nvSpPr>
        <dsp:cNvPr id="0" name=""/>
        <dsp:cNvSpPr/>
      </dsp:nvSpPr>
      <dsp:spPr>
        <a:xfrm>
          <a:off x="127452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DBFE4E-869B-493F-9C83-9C968B16CEC5}">
      <dsp:nvSpPr>
        <dsp:cNvPr id="0" name=""/>
        <dsp:cNvSpPr/>
      </dsp:nvSpPr>
      <dsp:spPr>
        <a:xfrm>
          <a:off x="127452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54EB0-4D7C-4630-B4EC-4B126FEC9F0E}">
      <dsp:nvSpPr>
        <dsp:cNvPr id="0" name=""/>
        <dsp:cNvSpPr/>
      </dsp:nvSpPr>
      <dsp:spPr>
        <a:xfrm>
          <a:off x="1903325" y="1069377"/>
          <a:ext cx="2853174" cy="330119"/>
        </a:xfrm>
        <a:custGeom>
          <a:avLst/>
          <a:gdLst/>
          <a:ahLst/>
          <a:cxnLst/>
          <a:rect l="0" t="0" r="0" b="0"/>
          <a:pathLst>
            <a:path>
              <a:moveTo>
                <a:pt x="2853174" y="0"/>
              </a:moveTo>
              <a:lnTo>
                <a:pt x="2853174"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059D8-B03E-432E-81BF-4FBC16151AEF}">
      <dsp:nvSpPr>
        <dsp:cNvPr id="0" name=""/>
        <dsp:cNvSpPr/>
      </dsp:nvSpPr>
      <dsp:spPr>
        <a:xfrm>
          <a:off x="3590424" y="175"/>
          <a:ext cx="2332151" cy="10692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75000"/>
                </a:schemeClr>
              </a:solidFill>
            </a:rPr>
            <a:t>AFP Foundation for Philanthropy</a:t>
          </a:r>
        </a:p>
      </dsp:txBody>
      <dsp:txXfrm>
        <a:off x="3590424" y="175"/>
        <a:ext cx="2332151" cy="1069201"/>
      </dsp:txXfrm>
    </dsp:sp>
    <dsp:sp modelId="{0FA0CCB6-C8C4-4FF5-8A73-74841209402F}">
      <dsp:nvSpPr>
        <dsp:cNvPr id="0" name=""/>
        <dsp:cNvSpPr/>
      </dsp:nvSpPr>
      <dsp:spPr>
        <a:xfrm>
          <a:off x="1117327"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Leadership Development</a:t>
          </a:r>
        </a:p>
      </dsp:txBody>
      <dsp:txXfrm>
        <a:off x="1117327" y="1399496"/>
        <a:ext cx="1571997" cy="785998"/>
      </dsp:txXfrm>
    </dsp:sp>
    <dsp:sp modelId="{83EF2663-AF30-428F-A5A3-0A506D9B553F}">
      <dsp:nvSpPr>
        <dsp:cNvPr id="0" name=""/>
        <dsp:cNvSpPr/>
      </dsp:nvSpPr>
      <dsp:spPr>
        <a:xfrm>
          <a:off x="1510326"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Scholarship</a:t>
          </a:r>
        </a:p>
      </dsp:txBody>
      <dsp:txXfrm>
        <a:off x="1510326" y="2515614"/>
        <a:ext cx="1571997" cy="785998"/>
      </dsp:txXfrm>
    </dsp:sp>
    <dsp:sp modelId="{DC90E609-5D02-4306-91CD-C715150C7CB5}">
      <dsp:nvSpPr>
        <dsp:cNvPr id="0" name=""/>
        <dsp:cNvSpPr/>
      </dsp:nvSpPr>
      <dsp:spPr>
        <a:xfrm>
          <a:off x="1510326"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AFP Leadership </a:t>
          </a:r>
          <a:r>
            <a:rPr lang="en-US" sz="1800" b="1" kern="1200" dirty="0"/>
            <a:t>Institute</a:t>
          </a:r>
          <a:r>
            <a:rPr lang="en-US" sz="1800" b="1" kern="1200" dirty="0">
              <a:solidFill>
                <a:schemeClr val="bg1"/>
              </a:solidFill>
            </a:rPr>
            <a:t> Program</a:t>
          </a:r>
        </a:p>
      </dsp:txBody>
      <dsp:txXfrm>
        <a:off x="1510326" y="3631732"/>
        <a:ext cx="1571997" cy="785998"/>
      </dsp:txXfrm>
    </dsp:sp>
    <dsp:sp modelId="{DD442BDD-4DB1-48B2-9732-30A095EE4DCE}">
      <dsp:nvSpPr>
        <dsp:cNvPr id="0" name=""/>
        <dsp:cNvSpPr/>
      </dsp:nvSpPr>
      <dsp:spPr>
        <a:xfrm>
          <a:off x="1510326"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LEAD</a:t>
          </a:r>
        </a:p>
      </dsp:txBody>
      <dsp:txXfrm>
        <a:off x="1510326" y="4747850"/>
        <a:ext cx="1571997" cy="785998"/>
      </dsp:txXfrm>
    </dsp:sp>
    <dsp:sp modelId="{AF3108FC-F547-43B8-833C-718AD49FA3A2}">
      <dsp:nvSpPr>
        <dsp:cNvPr id="0" name=""/>
        <dsp:cNvSpPr/>
      </dsp:nvSpPr>
      <dsp:spPr>
        <a:xfrm>
          <a:off x="3019443"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IDEA</a:t>
          </a:r>
        </a:p>
      </dsp:txBody>
      <dsp:txXfrm>
        <a:off x="3019443" y="1399496"/>
        <a:ext cx="1571997" cy="785998"/>
      </dsp:txXfrm>
    </dsp:sp>
    <dsp:sp modelId="{296D3F78-ABA9-4F96-AEC1-D55CF163149C}">
      <dsp:nvSpPr>
        <dsp:cNvPr id="0" name=""/>
        <dsp:cNvSpPr/>
      </dsp:nvSpPr>
      <dsp:spPr>
        <a:xfrm>
          <a:off x="3412442"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Diversity Scholarships</a:t>
          </a:r>
        </a:p>
      </dsp:txBody>
      <dsp:txXfrm>
        <a:off x="3412442" y="2515614"/>
        <a:ext cx="1571997" cy="785998"/>
      </dsp:txXfrm>
    </dsp:sp>
    <dsp:sp modelId="{FB925ABC-4C34-4BD7-9B4C-2639F1B2E075}">
      <dsp:nvSpPr>
        <dsp:cNvPr id="0" name=""/>
        <dsp:cNvSpPr/>
      </dsp:nvSpPr>
      <dsp:spPr>
        <a:xfrm>
          <a:off x="3412442"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Mentoring Program</a:t>
          </a:r>
        </a:p>
      </dsp:txBody>
      <dsp:txXfrm>
        <a:off x="3412442" y="3631732"/>
        <a:ext cx="1571997" cy="785998"/>
      </dsp:txXfrm>
    </dsp:sp>
    <dsp:sp modelId="{5F1C741A-5926-485E-A4E2-BFCB38E556D8}">
      <dsp:nvSpPr>
        <dsp:cNvPr id="0" name=""/>
        <dsp:cNvSpPr/>
      </dsp:nvSpPr>
      <dsp:spPr>
        <a:xfrm>
          <a:off x="4921560"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Research</a:t>
          </a:r>
        </a:p>
      </dsp:txBody>
      <dsp:txXfrm>
        <a:off x="4921560" y="1399496"/>
        <a:ext cx="1571997" cy="785998"/>
      </dsp:txXfrm>
    </dsp:sp>
    <dsp:sp modelId="{61877C4C-F092-4FDC-B8BC-690794AD3F69}">
      <dsp:nvSpPr>
        <dsp:cNvPr id="0" name=""/>
        <dsp:cNvSpPr/>
      </dsp:nvSpPr>
      <dsp:spPr>
        <a:xfrm>
          <a:off x="5314559"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Fundraising Effectiveness Project</a:t>
          </a:r>
        </a:p>
      </dsp:txBody>
      <dsp:txXfrm>
        <a:off x="5314559" y="2515614"/>
        <a:ext cx="1571997" cy="785998"/>
      </dsp:txXfrm>
    </dsp:sp>
    <dsp:sp modelId="{20ECD35E-5A5E-4105-8CCE-16441BE61B9C}">
      <dsp:nvSpPr>
        <dsp:cNvPr id="0" name=""/>
        <dsp:cNvSpPr/>
      </dsp:nvSpPr>
      <dsp:spPr>
        <a:xfrm>
          <a:off x="5314559"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Research</a:t>
          </a:r>
          <a:r>
            <a:rPr lang="en-US" sz="1800" kern="1200">
              <a:solidFill>
                <a:schemeClr val="bg1"/>
              </a:solidFill>
            </a:rPr>
            <a:t> Grant</a:t>
          </a:r>
        </a:p>
      </dsp:txBody>
      <dsp:txXfrm>
        <a:off x="5314559" y="3631732"/>
        <a:ext cx="1571997" cy="785998"/>
      </dsp:txXfrm>
    </dsp:sp>
    <dsp:sp modelId="{1785B0C5-EB8A-48CA-A036-C07DF22E3FA2}">
      <dsp:nvSpPr>
        <dsp:cNvPr id="0" name=""/>
        <dsp:cNvSpPr/>
      </dsp:nvSpPr>
      <dsp:spPr>
        <a:xfrm>
          <a:off x="5314559"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Research Prize</a:t>
          </a:r>
        </a:p>
      </dsp:txBody>
      <dsp:txXfrm>
        <a:off x="5314559" y="4747850"/>
        <a:ext cx="1571997" cy="785998"/>
      </dsp:txXfrm>
    </dsp:sp>
    <dsp:sp modelId="{E3C592A8-F2D3-46C6-9954-D5A3A5D0C87E}">
      <dsp:nvSpPr>
        <dsp:cNvPr id="0" name=""/>
        <dsp:cNvSpPr/>
      </dsp:nvSpPr>
      <dsp:spPr>
        <a:xfrm>
          <a:off x="6823676"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a:t>
          </a:r>
        </a:p>
      </dsp:txBody>
      <dsp:txXfrm>
        <a:off x="6823676" y="1399496"/>
        <a:ext cx="1571997" cy="785998"/>
      </dsp:txXfrm>
    </dsp:sp>
    <dsp:sp modelId="{261E4798-F7CC-40B9-8791-DE576329135A}">
      <dsp:nvSpPr>
        <dsp:cNvPr id="0" name=""/>
        <dsp:cNvSpPr/>
      </dsp:nvSpPr>
      <dsp:spPr>
        <a:xfrm>
          <a:off x="7216675"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 Month</a:t>
          </a:r>
        </a:p>
      </dsp:txBody>
      <dsp:txXfrm>
        <a:off x="7216675" y="2515614"/>
        <a:ext cx="1571997" cy="785998"/>
      </dsp:txXfrm>
    </dsp:sp>
    <dsp:sp modelId="{0FAC0B8B-E370-4D15-B098-0BCC331C1DE0}">
      <dsp:nvSpPr>
        <dsp:cNvPr id="0" name=""/>
        <dsp:cNvSpPr/>
      </dsp:nvSpPr>
      <dsp:spPr>
        <a:xfrm>
          <a:off x="7216675"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Endowed Ethics Funds</a:t>
          </a:r>
        </a:p>
      </dsp:txBody>
      <dsp:txXfrm>
        <a:off x="7216675" y="3631732"/>
        <a:ext cx="1571997" cy="7859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B64D46-3BD5-4085-9CCD-FB5CDBEB8425}" type="datetimeFigureOut">
              <a:rPr lang="en-US" smtClean="0"/>
              <a:t>3/7/2024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91EE7E-4FC6-4373-BF83-623A8D5AE159}" type="slidenum">
              <a:rPr lang="en-US" smtClean="0"/>
              <a:t>‹#›</a:t>
            </a:fld>
            <a:endParaRPr lang="en-US"/>
          </a:p>
        </p:txBody>
      </p:sp>
    </p:spTree>
    <p:extLst>
      <p:ext uri="{BB962C8B-B14F-4D97-AF65-F5344CB8AC3E}">
        <p14:creationId xmlns:p14="http://schemas.microsoft.com/office/powerpoint/2010/main" val="4812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r>
              <a:rPr lang="en-US" dirty="0"/>
              <a:t>Hello!</a:t>
            </a:r>
          </a:p>
          <a:p>
            <a:endParaRPr lang="en-US" dirty="0"/>
          </a:p>
          <a:p>
            <a:r>
              <a:rPr lang="en-US" dirty="0"/>
              <a:t>Welcome to the AFP Foundation for Philanthropy BE the CAUSE Webinar for 2024, welcoming our new foundation development chairs!</a:t>
            </a:r>
          </a:p>
        </p:txBody>
      </p:sp>
      <p:sp>
        <p:nvSpPr>
          <p:cNvPr id="4" name="Slide Number Placeholder 3"/>
          <p:cNvSpPr>
            <a:spLocks noGrp="1"/>
          </p:cNvSpPr>
          <p:nvPr>
            <p:ph type="sldNum" sz="quarter" idx="5"/>
          </p:nvPr>
        </p:nvSpPr>
        <p:spPr/>
        <p:txBody>
          <a:bodyPr/>
          <a:lstStyle/>
          <a:p>
            <a:fld id="{8491EE7E-4FC6-4373-BF83-623A8D5AE159}" type="slidenum">
              <a:rPr lang="en-US" smtClean="0"/>
              <a:t>1</a:t>
            </a:fld>
            <a:endParaRPr lang="en-US"/>
          </a:p>
        </p:txBody>
      </p:sp>
    </p:spTree>
    <p:extLst>
      <p:ext uri="{BB962C8B-B14F-4D97-AF65-F5344CB8AC3E}">
        <p14:creationId xmlns:p14="http://schemas.microsoft.com/office/powerpoint/2010/main" val="209324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You can see here some of the funding that the Foundation provided last year.  A large portion of funds went back to chapters to provide services in local communities and the other majority was for scholarships.</a:t>
            </a:r>
          </a:p>
          <a:p>
            <a:endParaRPr lang="en-US" dirty="0"/>
          </a:p>
          <a:p>
            <a:r>
              <a:rPr lang="en-US" dirty="0"/>
              <a:t>Further along in our orientation we will explain how your chapter can receive your grant back in 2024 for your 2023 efforts.</a:t>
            </a:r>
          </a:p>
        </p:txBody>
      </p:sp>
      <p:sp>
        <p:nvSpPr>
          <p:cNvPr id="4" name="Slide Number Placeholder 3"/>
          <p:cNvSpPr>
            <a:spLocks noGrp="1"/>
          </p:cNvSpPr>
          <p:nvPr>
            <p:ph type="sldNum" sz="quarter" idx="5"/>
          </p:nvPr>
        </p:nvSpPr>
        <p:spPr/>
        <p:txBody>
          <a:bodyPr/>
          <a:lstStyle/>
          <a:p>
            <a:fld id="{B451096A-75D1-4108-BFCF-E4025A1914DC}" type="slidenum">
              <a:rPr lang="en-US" smtClean="0"/>
              <a:t>10</a:t>
            </a:fld>
            <a:endParaRPr lang="en-US"/>
          </a:p>
        </p:txBody>
      </p:sp>
    </p:spTree>
    <p:extLst>
      <p:ext uri="{BB962C8B-B14F-4D97-AF65-F5344CB8AC3E}">
        <p14:creationId xmlns:p14="http://schemas.microsoft.com/office/powerpoint/2010/main" val="212579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Foundation for Philanthropy’s Impact Statement:</a:t>
            </a:r>
          </a:p>
          <a:p>
            <a:endParaRPr lang="en-US" dirty="0"/>
          </a:p>
          <a:p>
            <a:r>
              <a:rPr lang="en-US" dirty="0"/>
              <a:t>We keep this constantly updated and on our website for you to use whenever you need information, graphics, or content to send out! Please feel free to download and utilize. </a:t>
            </a:r>
          </a:p>
        </p:txBody>
      </p:sp>
      <p:sp>
        <p:nvSpPr>
          <p:cNvPr id="4" name="Slide Number Placeholder 3"/>
          <p:cNvSpPr>
            <a:spLocks noGrp="1"/>
          </p:cNvSpPr>
          <p:nvPr>
            <p:ph type="sldNum" sz="quarter" idx="5"/>
          </p:nvPr>
        </p:nvSpPr>
        <p:spPr/>
        <p:txBody>
          <a:bodyPr/>
          <a:lstStyle/>
          <a:p>
            <a:fld id="{8491EE7E-4FC6-4373-BF83-623A8D5AE159}" type="slidenum">
              <a:rPr lang="en-US" smtClean="0"/>
              <a:t>11</a:t>
            </a:fld>
            <a:endParaRPr lang="en-US"/>
          </a:p>
        </p:txBody>
      </p:sp>
    </p:spTree>
    <p:extLst>
      <p:ext uri="{BB962C8B-B14F-4D97-AF65-F5344CB8AC3E}">
        <p14:creationId xmlns:p14="http://schemas.microsoft.com/office/powerpoint/2010/main" val="246078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I know that it is very important that you have a case for support as you ask your chapter members to consider</a:t>
            </a:r>
            <a:r>
              <a:rPr lang="en-US" baseline="0" dirty="0"/>
              <a:t> giving to the AFP Foundation. I already mentioned these items, but I think it is worth repeating.</a:t>
            </a:r>
          </a:p>
          <a:p>
            <a:endParaRPr lang="en-US" baseline="0" dirty="0"/>
          </a:p>
          <a:p>
            <a:r>
              <a:rPr lang="en-US" b="1" baseline="0" dirty="0"/>
              <a:t>BE THE CAUSE DONOR DOLLARS GO TO THE FOLLOWING</a:t>
            </a:r>
          </a:p>
          <a:p>
            <a:endParaRPr lang="en-US" baseline="0" dirty="0"/>
          </a:p>
          <a:p>
            <a:r>
              <a:rPr lang="en-US" baseline="0" dirty="0"/>
              <a:t>Scholarships to the AFP International Conference (Chamberlain and Diversity)</a:t>
            </a:r>
          </a:p>
          <a:p>
            <a:r>
              <a:rPr lang="en-US" baseline="0" dirty="0"/>
              <a:t>AFP LEAD</a:t>
            </a:r>
          </a:p>
          <a:p>
            <a:r>
              <a:rPr lang="en-US" baseline="0" dirty="0"/>
              <a:t>Research – which includes the Growth in Giving Initiative and Fundraising Effectiveness Project (FEP)</a:t>
            </a:r>
          </a:p>
          <a:p>
            <a:r>
              <a:rPr lang="en-US" baseline="0" dirty="0"/>
              <a:t>Women’s Impact Initiative and ongoing efforts</a:t>
            </a:r>
          </a:p>
          <a:p>
            <a:r>
              <a:rPr lang="en-US" baseline="0" dirty="0"/>
              <a:t>Emerging Leaders Program</a:t>
            </a:r>
          </a:p>
          <a:p>
            <a:r>
              <a:rPr lang="en-US" baseline="0" dirty="0"/>
              <a:t>Local chapter initiatives</a:t>
            </a:r>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12</a:t>
            </a:fld>
            <a:endParaRPr lang="en-US"/>
          </a:p>
        </p:txBody>
      </p:sp>
    </p:spTree>
    <p:extLst>
      <p:ext uri="{BB962C8B-B14F-4D97-AF65-F5344CB8AC3E}">
        <p14:creationId xmlns:p14="http://schemas.microsoft.com/office/powerpoint/2010/main" val="268822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Ayat:</a:t>
            </a:r>
          </a:p>
          <a:p>
            <a:pPr defTabSz="931774">
              <a:defRPr/>
            </a:pPr>
            <a:endParaRPr lang="en-US" dirty="0"/>
          </a:p>
          <a:p>
            <a:r>
              <a:rPr lang="en-US" dirty="0"/>
              <a:t>All chapter leaders should have received an email from me in early February with your chapters new 2024 proposed low and high goals, a copy of your chapters 2023 chapter tally report, and a 2023 Grant Back form. </a:t>
            </a:r>
          </a:p>
          <a:p>
            <a:endParaRPr lang="en-US" dirty="0"/>
          </a:p>
          <a:p>
            <a:r>
              <a:rPr lang="en-US" dirty="0"/>
              <a:t>The Grant Back program is a grant that is given back to the chapters based on their low and high goal as well as 100% Board participation of the prior year. Every participating chapter receives either 15, 25, or 35% back of the BE the CAUSE dollars raised in the previous year.  </a:t>
            </a:r>
          </a:p>
          <a:p>
            <a:endParaRPr lang="en-US" dirty="0"/>
          </a:p>
          <a:p>
            <a:r>
              <a:rPr lang="en-US" dirty="0"/>
              <a:t>This grant is to be used to fund chapter activities like Education, scholarship, National Philanthropy Day activities, Youth in Philanthropy programs, Diversity programs, Mentoring programs, or any activities that will advance ethical and effective fundraising</a:t>
            </a:r>
          </a:p>
          <a:p>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13</a:t>
            </a:fld>
            <a:endParaRPr lang="en-US"/>
          </a:p>
        </p:txBody>
      </p:sp>
    </p:spTree>
    <p:extLst>
      <p:ext uri="{BB962C8B-B14F-4D97-AF65-F5344CB8AC3E}">
        <p14:creationId xmlns:p14="http://schemas.microsoft.com/office/powerpoint/2010/main" val="223873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Ayat:</a:t>
            </a:r>
          </a:p>
          <a:p>
            <a:pPr defTabSz="931774">
              <a:defRPr/>
            </a:pPr>
            <a:endParaRPr lang="en-US" dirty="0"/>
          </a:p>
          <a:p>
            <a:pPr defTabSz="931774">
              <a:defRPr/>
            </a:pPr>
            <a:r>
              <a:rPr lang="en-US" dirty="0"/>
              <a:t>Everything you need to have a successful 2024 BTC campaign year can be found on the BTC tool kit. (Click)</a:t>
            </a:r>
          </a:p>
          <a:p>
            <a:pPr defTabSz="931774">
              <a:defRPr/>
            </a:pPr>
            <a:endParaRPr lang="en-US" dirty="0"/>
          </a:p>
          <a:p>
            <a:pPr defTabSz="931774">
              <a:defRPr/>
            </a:pPr>
            <a:r>
              <a:rPr lang="en-US" dirty="0"/>
              <a:t>Here you will find information on the foundation like our impact statement, our code of ethics, donor bill of rights, and FAQ. </a:t>
            </a:r>
          </a:p>
          <a:p>
            <a:pPr defTabSz="931774">
              <a:defRPr/>
            </a:pPr>
            <a:endParaRPr lang="en-US" dirty="0"/>
          </a:p>
          <a:p>
            <a:pPr defTabSz="931774">
              <a:defRPr/>
            </a:pPr>
            <a:r>
              <a:rPr lang="en-US" dirty="0"/>
              <a:t>You will also find all gift/pledge forms like the chapter IMPACT form, the BTC form, and the 100% Board participation form.</a:t>
            </a:r>
          </a:p>
          <a:p>
            <a:pPr defTabSz="931774">
              <a:defRPr/>
            </a:pPr>
            <a:endParaRPr lang="en-US" dirty="0"/>
          </a:p>
          <a:p>
            <a:pPr defTabSz="931774">
              <a:defRPr/>
            </a:pPr>
            <a:r>
              <a:rPr lang="en-US" dirty="0"/>
              <a:t>Under the BE the CAUSE Campaign Materials title you will see the Foundations important dates and deadlines, our giving levels, as well as the Donor Pin Order form which the Foundation provides for free to the chapters.</a:t>
            </a:r>
          </a:p>
          <a:p>
            <a:pPr defTabSz="931774">
              <a:defRPr/>
            </a:pPr>
            <a:endParaRPr lang="en-US" dirty="0"/>
          </a:p>
          <a:p>
            <a:pPr defTabSz="931774">
              <a:defRPr/>
            </a:pPr>
            <a:r>
              <a:rPr lang="en-US" dirty="0"/>
              <a:t>The Toolkit has a wealth of information for everything you need to know so I highly recommend bookmarking this site.</a:t>
            </a:r>
          </a:p>
          <a:p>
            <a:pPr defTabSz="931774">
              <a:defRPr/>
            </a:pP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14</a:t>
            </a:fld>
            <a:endParaRPr lang="en-US"/>
          </a:p>
        </p:txBody>
      </p:sp>
    </p:spTree>
    <p:extLst>
      <p:ext uri="{BB962C8B-B14F-4D97-AF65-F5344CB8AC3E}">
        <p14:creationId xmlns:p14="http://schemas.microsoft.com/office/powerpoint/2010/main" val="134908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We are in process of implementing a more efficient and easier way for anyone to make a gift online that will not require a log in! </a:t>
            </a:r>
          </a:p>
          <a:p>
            <a:endParaRPr lang="en-US" dirty="0"/>
          </a:p>
          <a:p>
            <a:r>
              <a:rPr lang="en-US" dirty="0"/>
              <a:t>Give by Cell has extended their in-kind gift so we will continue to have the text option. We were able to work with give by cell to add a chapter designation field to assure that every gift will be credited to the correct chapter </a:t>
            </a:r>
          </a:p>
          <a:p>
            <a:endParaRPr lang="en-US" dirty="0"/>
          </a:p>
          <a:p>
            <a:endParaRPr lang="en-US" dirty="0"/>
          </a:p>
          <a:p>
            <a:r>
              <a:rPr lang="en-US" dirty="0"/>
              <a:t>We are also working on providing our chapter leaders to have access their reports.</a:t>
            </a:r>
          </a:p>
          <a:p>
            <a:endParaRPr lang="en-US" dirty="0"/>
          </a:p>
          <a:p>
            <a:r>
              <a:rPr lang="en-US" dirty="0"/>
              <a:t>The reports will not be limited to one person, you can have multiple Chapter Leaders to have access</a:t>
            </a:r>
          </a:p>
          <a:p>
            <a:endParaRPr lang="en-US" dirty="0"/>
          </a:p>
          <a:p>
            <a:r>
              <a:rPr lang="en-US" dirty="0"/>
              <a:t>It will be available 24/7. If a new gift comes in it will take about an hour to refresh the report and we are hoping to have everything available before ICON</a:t>
            </a:r>
          </a:p>
          <a:p>
            <a:endParaRPr lang="en-US" dirty="0"/>
          </a:p>
          <a:p>
            <a:r>
              <a:rPr lang="en-US" dirty="0"/>
              <a:t>Although we are confident that everything will work and be ready before ICON, but in the case of any issues, please reach out to me by phone or email. I would be happy to assist in running reports or process gifts.</a:t>
            </a:r>
          </a:p>
          <a:p>
            <a:endParaRPr lang="en-US" dirty="0"/>
          </a:p>
          <a:p>
            <a:r>
              <a:rPr lang="en-US" dirty="0"/>
              <a:t>Lori and I are here to help any way possible. We want to see your chapter succeed!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15</a:t>
            </a:fld>
            <a:endParaRPr lang="en-US"/>
          </a:p>
        </p:txBody>
      </p:sp>
    </p:spTree>
    <p:extLst>
      <p:ext uri="{BB962C8B-B14F-4D97-AF65-F5344CB8AC3E}">
        <p14:creationId xmlns:p14="http://schemas.microsoft.com/office/powerpoint/2010/main" val="48339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Filer by Date</a:t>
            </a:r>
          </a:p>
        </p:txBody>
      </p:sp>
      <p:sp>
        <p:nvSpPr>
          <p:cNvPr id="4" name="Slide Number Placeholder 3"/>
          <p:cNvSpPr>
            <a:spLocks noGrp="1"/>
          </p:cNvSpPr>
          <p:nvPr>
            <p:ph type="sldNum" sz="quarter" idx="5"/>
          </p:nvPr>
        </p:nvSpPr>
        <p:spPr/>
        <p:txBody>
          <a:bodyPr/>
          <a:lstStyle/>
          <a:p>
            <a:fld id="{8491EE7E-4FC6-4373-BF83-623A8D5AE159}" type="slidenum">
              <a:rPr lang="en-US" smtClean="0"/>
              <a:t>16</a:t>
            </a:fld>
            <a:endParaRPr lang="en-US"/>
          </a:p>
        </p:txBody>
      </p:sp>
    </p:spTree>
    <p:extLst>
      <p:ext uri="{BB962C8B-B14F-4D97-AF65-F5344CB8AC3E}">
        <p14:creationId xmlns:p14="http://schemas.microsoft.com/office/powerpoint/2010/main" val="64319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and admin or FDC for multiple chapters you can select each chapter</a:t>
            </a:r>
          </a:p>
        </p:txBody>
      </p:sp>
      <p:sp>
        <p:nvSpPr>
          <p:cNvPr id="4" name="Slide Number Placeholder 3"/>
          <p:cNvSpPr>
            <a:spLocks noGrp="1"/>
          </p:cNvSpPr>
          <p:nvPr>
            <p:ph type="sldNum" sz="quarter" idx="5"/>
          </p:nvPr>
        </p:nvSpPr>
        <p:spPr/>
        <p:txBody>
          <a:bodyPr/>
          <a:lstStyle/>
          <a:p>
            <a:fld id="{8491EE7E-4FC6-4373-BF83-623A8D5AE159}" type="slidenum">
              <a:rPr lang="en-US" smtClean="0"/>
              <a:t>17</a:t>
            </a:fld>
            <a:endParaRPr lang="en-US"/>
          </a:p>
        </p:txBody>
      </p:sp>
    </p:spTree>
    <p:extLst>
      <p:ext uri="{BB962C8B-B14F-4D97-AF65-F5344CB8AC3E}">
        <p14:creationId xmlns:p14="http://schemas.microsoft.com/office/powerpoint/2010/main" val="112779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and high goal</a:t>
            </a:r>
          </a:p>
          <a:p>
            <a:r>
              <a:rPr lang="en-US" dirty="0"/>
              <a:t>Donor ID</a:t>
            </a:r>
          </a:p>
          <a:p>
            <a:r>
              <a:rPr lang="en-US" dirty="0"/>
              <a:t>Name</a:t>
            </a:r>
          </a:p>
          <a:p>
            <a:r>
              <a:rPr lang="en-US" dirty="0"/>
              <a:t>Transaction date of last pledge or gift</a:t>
            </a:r>
          </a:p>
          <a:p>
            <a:r>
              <a:rPr lang="en-US" dirty="0"/>
              <a:t>Amounts</a:t>
            </a:r>
          </a:p>
          <a:p>
            <a:r>
              <a:rPr lang="en-US" dirty="0"/>
              <a:t>Alpha</a:t>
            </a:r>
          </a:p>
        </p:txBody>
      </p:sp>
      <p:sp>
        <p:nvSpPr>
          <p:cNvPr id="4" name="Slide Number Placeholder 3"/>
          <p:cNvSpPr>
            <a:spLocks noGrp="1"/>
          </p:cNvSpPr>
          <p:nvPr>
            <p:ph type="sldNum" sz="quarter" idx="5"/>
          </p:nvPr>
        </p:nvSpPr>
        <p:spPr/>
        <p:txBody>
          <a:bodyPr/>
          <a:lstStyle/>
          <a:p>
            <a:fld id="{8491EE7E-4FC6-4373-BF83-623A8D5AE159}" type="slidenum">
              <a:rPr lang="en-US" smtClean="0"/>
              <a:t>18</a:t>
            </a:fld>
            <a:endParaRPr lang="en-US"/>
          </a:p>
        </p:txBody>
      </p:sp>
    </p:spTree>
    <p:extLst>
      <p:ext uri="{BB962C8B-B14F-4D97-AF65-F5344CB8AC3E}">
        <p14:creationId xmlns:p14="http://schemas.microsoft.com/office/powerpoint/2010/main" val="231985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files</a:t>
            </a:r>
          </a:p>
          <a:p>
            <a:endParaRPr lang="en-US" dirty="0"/>
          </a:p>
          <a:p>
            <a:r>
              <a:rPr lang="en-US" dirty="0"/>
              <a:t>As I mentioned, these reports will be ready before ICON, but in the meantime, please feel free to reach out to foundation@afpglobal.org at any time to get an updated report.</a:t>
            </a:r>
          </a:p>
        </p:txBody>
      </p:sp>
      <p:sp>
        <p:nvSpPr>
          <p:cNvPr id="4" name="Slide Number Placeholder 3"/>
          <p:cNvSpPr>
            <a:spLocks noGrp="1"/>
          </p:cNvSpPr>
          <p:nvPr>
            <p:ph type="sldNum" sz="quarter" idx="5"/>
          </p:nvPr>
        </p:nvSpPr>
        <p:spPr/>
        <p:txBody>
          <a:bodyPr/>
          <a:lstStyle/>
          <a:p>
            <a:fld id="{8491EE7E-4FC6-4373-BF83-623A8D5AE159}" type="slidenum">
              <a:rPr lang="en-US" smtClean="0"/>
              <a:t>19</a:t>
            </a:fld>
            <a:endParaRPr lang="en-US"/>
          </a:p>
        </p:txBody>
      </p:sp>
    </p:spTree>
    <p:extLst>
      <p:ext uri="{BB962C8B-B14F-4D97-AF65-F5344CB8AC3E}">
        <p14:creationId xmlns:p14="http://schemas.microsoft.com/office/powerpoint/2010/main" val="127621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r>
              <a:rPr lang="en-US" dirty="0"/>
              <a:t>Read introductions and names </a:t>
            </a:r>
          </a:p>
          <a:p>
            <a:endParaRPr lang="en-US" dirty="0"/>
          </a:p>
          <a:p>
            <a:r>
              <a:rPr lang="en-US" dirty="0"/>
              <a:t>Both Ayat and Lori are available at any time to assist you and your chapter.</a:t>
            </a:r>
          </a:p>
          <a:p>
            <a:endParaRPr lang="en-US" dirty="0"/>
          </a:p>
          <a:p>
            <a:r>
              <a:rPr lang="en-US" dirty="0"/>
              <a:t>But just so you know specific roles.  Ayat is the staff person responsible for the BE the CAUSE Campaign so she should be your first point of contact and who you will hear from the most.</a:t>
            </a:r>
          </a:p>
          <a:p>
            <a:endParaRPr lang="en-US" dirty="0"/>
          </a:p>
          <a:p>
            <a:r>
              <a:rPr lang="en-US" dirty="0"/>
              <a:t>Lori has the overall responsibility for the Foundation including our board governance and major gifts initiatives.  But am also always available to answer any questions that you may have.</a:t>
            </a:r>
          </a:p>
        </p:txBody>
      </p:sp>
      <p:sp>
        <p:nvSpPr>
          <p:cNvPr id="4" name="Slide Number Placeholder 3"/>
          <p:cNvSpPr>
            <a:spLocks noGrp="1"/>
          </p:cNvSpPr>
          <p:nvPr>
            <p:ph type="sldNum" sz="quarter" idx="5"/>
          </p:nvPr>
        </p:nvSpPr>
        <p:spPr/>
        <p:txBody>
          <a:bodyPr/>
          <a:lstStyle/>
          <a:p>
            <a:fld id="{8491EE7E-4FC6-4373-BF83-623A8D5AE159}" type="slidenum">
              <a:rPr lang="en-US" smtClean="0"/>
              <a:t>2</a:t>
            </a:fld>
            <a:endParaRPr lang="en-US"/>
          </a:p>
        </p:txBody>
      </p:sp>
    </p:spTree>
    <p:extLst>
      <p:ext uri="{BB962C8B-B14F-4D97-AF65-F5344CB8AC3E}">
        <p14:creationId xmlns:p14="http://schemas.microsoft.com/office/powerpoint/2010/main" val="76560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Just a few things that the foundation does to support you and your chapter:</a:t>
            </a:r>
          </a:p>
          <a:p>
            <a:endParaRPr lang="en-US" dirty="0"/>
          </a:p>
          <a:p>
            <a:r>
              <a:rPr lang="en-US" dirty="0"/>
              <a:t>We handle gift processing and acknowledgement</a:t>
            </a:r>
          </a:p>
          <a:p>
            <a:r>
              <a:rPr lang="en-US" dirty="0"/>
              <a:t>We send pledge reminders</a:t>
            </a:r>
          </a:p>
          <a:p>
            <a:r>
              <a:rPr lang="en-US" dirty="0"/>
              <a:t>We send renewal letters</a:t>
            </a:r>
          </a:p>
          <a:p>
            <a:r>
              <a:rPr lang="en-US" dirty="0"/>
              <a:t>As stated in the previous screen we also Provide donor pins and much more</a:t>
            </a:r>
          </a:p>
          <a:p>
            <a:endParaRPr lang="en-US" dirty="0"/>
          </a:p>
          <a:p>
            <a:pPr defTabSz="931774">
              <a:defRPr/>
            </a:pPr>
            <a:r>
              <a:rPr lang="en-US" dirty="0"/>
              <a:t>The Catapult calling programs is an in kind gift from Catapult Fundraising. They called 4,000 lapsed donors from 2022-2023, this started November 2023 and is on going.  All gifts made in 2023 were credited to the 2023 BTC Campaign, and those gifts made in 2024 are being credited to the 2024 BTC Campaign.</a:t>
            </a:r>
          </a:p>
          <a:p>
            <a:endParaRPr lang="en-US" dirty="0"/>
          </a:p>
          <a:p>
            <a:pPr defTabSz="931774">
              <a:defRPr/>
            </a:pPr>
            <a:r>
              <a:rPr lang="en-US" dirty="0"/>
              <a:t>Give by Cell will continue partnering with us by providing a mobile giving platform to the Foundation for mobile giving all year long.  TEXT AFP to 571-749-2699</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20</a:t>
            </a:fld>
            <a:endParaRPr lang="en-US"/>
          </a:p>
        </p:txBody>
      </p:sp>
    </p:spTree>
    <p:extLst>
      <p:ext uri="{BB962C8B-B14F-4D97-AF65-F5344CB8AC3E}">
        <p14:creationId xmlns:p14="http://schemas.microsoft.com/office/powerpoint/2010/main" val="410792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What Can You Do for Your Donors?  Here are some suggestions that have been discussed by the AFP Foundation for Philanthropy Fundraising Board.</a:t>
            </a:r>
          </a:p>
          <a:p>
            <a:endParaRPr lang="en-US" dirty="0"/>
          </a:p>
          <a:p>
            <a:r>
              <a:rPr lang="en-US" dirty="0"/>
              <a:t>Read </a:t>
            </a:r>
            <a:r>
              <a:rPr lang="en-US"/>
              <a:t>the slide</a:t>
            </a: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21</a:t>
            </a:fld>
            <a:endParaRPr lang="en-US"/>
          </a:p>
        </p:txBody>
      </p:sp>
    </p:spTree>
    <p:extLst>
      <p:ext uri="{BB962C8B-B14F-4D97-AF65-F5344CB8AC3E}">
        <p14:creationId xmlns:p14="http://schemas.microsoft.com/office/powerpoint/2010/main" val="408993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Paul</a:t>
            </a:r>
          </a:p>
          <a:p>
            <a:r>
              <a:rPr lang="en-US" baseline="0" dirty="0"/>
              <a:t>The Foundation has continued partnerships with four prestigious organizations that will help you run your BE the CAUSE Campaign at the chapter level.  </a:t>
            </a:r>
          </a:p>
          <a:p>
            <a:endParaRPr lang="en-US" baseline="0" dirty="0"/>
          </a:p>
          <a:p>
            <a:r>
              <a:rPr lang="en-US" baseline="0" dirty="0"/>
              <a:t>A special thank you to Blackbaud for partnering with the AFP Foundation. This year, we are thrilled to announce they are continuing their support and the Good Takeover Challenge will provide a $10 match to the first 1,000 donors who give a gift of at least $20 during the three days of ICON.</a:t>
            </a:r>
          </a:p>
          <a:p>
            <a:endParaRPr lang="en-US" baseline="0" dirty="0"/>
          </a:p>
          <a:p>
            <a:r>
              <a:rPr lang="en-US" baseline="0" dirty="0"/>
              <a:t>Just like last year, we will send out an all-member email about the match, on the first and third day of ICON.  April 7-9, 2024.</a:t>
            </a:r>
          </a:p>
          <a:p>
            <a:endParaRPr lang="en-US" baseline="0" dirty="0"/>
          </a:p>
          <a:p>
            <a:r>
              <a:rPr lang="en-US" baseline="0" dirty="0"/>
              <a:t>It would be great to send out an announcement about this match from your chapter to your members to compliment the email that the Foundation will send.</a:t>
            </a:r>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22</a:t>
            </a:fld>
            <a:endParaRPr lang="en-US"/>
          </a:p>
        </p:txBody>
      </p:sp>
    </p:spTree>
    <p:extLst>
      <p:ext uri="{BB962C8B-B14F-4D97-AF65-F5344CB8AC3E}">
        <p14:creationId xmlns:p14="http://schemas.microsoft.com/office/powerpoint/2010/main" val="67978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also secured a match for </a:t>
            </a:r>
            <a:r>
              <a:rPr lang="en-US"/>
              <a:t>AFP LEAD brought </a:t>
            </a:r>
            <a:r>
              <a:rPr lang="en-US" dirty="0"/>
              <a:t>to you by Hazen/HILT.</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23</a:t>
            </a:fld>
            <a:endParaRPr lang="en-US"/>
          </a:p>
        </p:txBody>
      </p:sp>
    </p:spTree>
    <p:extLst>
      <p:ext uri="{BB962C8B-B14F-4D97-AF65-F5344CB8AC3E}">
        <p14:creationId xmlns:p14="http://schemas.microsoft.com/office/powerpoint/2010/main" val="500440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r>
              <a:rPr lang="en-US" dirty="0"/>
              <a:t>As Ayat mentioned, Catapult provides in kind support by calling 4,000 lapsed donors annually.</a:t>
            </a:r>
          </a:p>
          <a:p>
            <a:endParaRPr lang="en-US" dirty="0"/>
          </a:p>
          <a:p>
            <a:r>
              <a:rPr lang="en-US" dirty="0"/>
              <a:t>Give by Cell provides in kind support by offering the mobile giving platform to the Foundation for Philanthropy.</a:t>
            </a:r>
          </a:p>
        </p:txBody>
      </p:sp>
      <p:sp>
        <p:nvSpPr>
          <p:cNvPr id="4" name="Slide Number Placeholder 3"/>
          <p:cNvSpPr>
            <a:spLocks noGrp="1"/>
          </p:cNvSpPr>
          <p:nvPr>
            <p:ph type="sldNum" sz="quarter" idx="5"/>
          </p:nvPr>
        </p:nvSpPr>
        <p:spPr/>
        <p:txBody>
          <a:bodyPr/>
          <a:lstStyle/>
          <a:p>
            <a:fld id="{8491EE7E-4FC6-4373-BF83-623A8D5AE159}" type="slidenum">
              <a:rPr lang="en-US" smtClean="0"/>
              <a:t>24</a:t>
            </a:fld>
            <a:endParaRPr lang="en-US"/>
          </a:p>
        </p:txBody>
      </p:sp>
    </p:spTree>
    <p:extLst>
      <p:ext uri="{BB962C8B-B14F-4D97-AF65-F5344CB8AC3E}">
        <p14:creationId xmlns:p14="http://schemas.microsoft.com/office/powerpoint/2010/main" val="360055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r>
              <a:rPr lang="en-US" dirty="0"/>
              <a:t>Opportunity to have a FND Board member to come and speak to your chapter board or members</a:t>
            </a:r>
          </a:p>
          <a:p>
            <a:endParaRPr lang="en-US" dirty="0"/>
          </a:p>
          <a:p>
            <a:r>
              <a:rPr lang="en-US" dirty="0"/>
              <a:t>Last year the Foundation reach out to xx chapters in 2023 and have plans to reach out to 102 in 2024.  If you would like to be proactive about a presentation, please reach out to Lori and Ayat and then can get you connected to a board member.</a:t>
            </a:r>
          </a:p>
        </p:txBody>
      </p:sp>
      <p:sp>
        <p:nvSpPr>
          <p:cNvPr id="4" name="Slide Number Placeholder 3"/>
          <p:cNvSpPr>
            <a:spLocks noGrp="1"/>
          </p:cNvSpPr>
          <p:nvPr>
            <p:ph type="sldNum" sz="quarter" idx="5"/>
          </p:nvPr>
        </p:nvSpPr>
        <p:spPr/>
        <p:txBody>
          <a:bodyPr/>
          <a:lstStyle/>
          <a:p>
            <a:fld id="{8491EE7E-4FC6-4373-BF83-623A8D5AE159}" type="slidenum">
              <a:rPr lang="en-US" smtClean="0"/>
              <a:t>25</a:t>
            </a:fld>
            <a:endParaRPr lang="en-US"/>
          </a:p>
        </p:txBody>
      </p:sp>
    </p:spTree>
    <p:extLst>
      <p:ext uri="{BB962C8B-B14F-4D97-AF65-F5344CB8AC3E}">
        <p14:creationId xmlns:p14="http://schemas.microsoft.com/office/powerpoint/2010/main" val="218972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r>
              <a:rPr lang="en-US" dirty="0"/>
              <a:t>Facilitate any questions.</a:t>
            </a:r>
          </a:p>
          <a:p>
            <a:endParaRPr lang="en-US" dirty="0"/>
          </a:p>
          <a:p>
            <a:r>
              <a:rPr lang="en-US"/>
              <a:t>Pause and see if anyone has a question or comment.</a:t>
            </a:r>
          </a:p>
          <a:p>
            <a:endParaRPr lang="en-US" dirty="0"/>
          </a:p>
          <a:p>
            <a:r>
              <a:rPr lang="en-US" dirty="0"/>
              <a:t>Sample questions to ask</a:t>
            </a:r>
          </a:p>
          <a:p>
            <a:pPr marL="171450" indent="-171450">
              <a:buFont typeface="Arial" panose="020B0604020202020204" pitchFamily="34" charset="0"/>
              <a:buChar char="•"/>
            </a:pPr>
            <a:r>
              <a:rPr lang="en-US" dirty="0"/>
              <a:t>Knowing that there is a match over the dates of AFP ICON, do you have any suggestions for what has worked well in the past to promote it from the chapter level.</a:t>
            </a:r>
          </a:p>
          <a:p>
            <a:pPr marL="171450" indent="-171450">
              <a:buFont typeface="Arial" panose="020B0604020202020204" pitchFamily="34" charset="0"/>
              <a:buChar char="•"/>
            </a:pPr>
            <a:r>
              <a:rPr lang="en-US" dirty="0"/>
              <a:t>Knowing that last year was tough, especially with the database conversion, anyone have any suggestions for overcoming challenges?</a:t>
            </a:r>
          </a:p>
          <a:p>
            <a:endParaRPr lang="en-US" dirty="0"/>
          </a:p>
          <a:p>
            <a:r>
              <a:rPr lang="en-US" dirty="0"/>
              <a:t>When done, thank everyone for taking on this leadership role for AFP.  </a:t>
            </a:r>
          </a:p>
        </p:txBody>
      </p:sp>
      <p:sp>
        <p:nvSpPr>
          <p:cNvPr id="4" name="Slide Number Placeholder 3"/>
          <p:cNvSpPr>
            <a:spLocks noGrp="1"/>
          </p:cNvSpPr>
          <p:nvPr>
            <p:ph type="sldNum" sz="quarter" idx="5"/>
          </p:nvPr>
        </p:nvSpPr>
        <p:spPr/>
        <p:txBody>
          <a:bodyPr/>
          <a:lstStyle/>
          <a:p>
            <a:fld id="{8491EE7E-4FC6-4373-BF83-623A8D5AE159}" type="slidenum">
              <a:rPr lang="en-US" smtClean="0"/>
              <a:t>26</a:t>
            </a:fld>
            <a:endParaRPr lang="en-US"/>
          </a:p>
        </p:txBody>
      </p:sp>
    </p:spTree>
    <p:extLst>
      <p:ext uri="{BB962C8B-B14F-4D97-AF65-F5344CB8AC3E}">
        <p14:creationId xmlns:p14="http://schemas.microsoft.com/office/powerpoint/2010/main" val="239634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r>
              <a:rPr lang="en-US" dirty="0"/>
              <a:t>And</a:t>
            </a:r>
            <a:r>
              <a:rPr lang="en-US" baseline="0" dirty="0"/>
              <a:t> we have two staff in the foundation that you will work with throughout the year.</a:t>
            </a:r>
          </a:p>
          <a:p>
            <a:r>
              <a:rPr lang="en-US" baseline="0" dirty="0"/>
              <a:t>Lori</a:t>
            </a:r>
          </a:p>
          <a:p>
            <a:r>
              <a:rPr lang="en-US" baseline="0" dirty="0"/>
              <a:t>Ayat</a:t>
            </a:r>
          </a:p>
        </p:txBody>
      </p:sp>
      <p:sp>
        <p:nvSpPr>
          <p:cNvPr id="4" name="Slide Number Placeholder 3"/>
          <p:cNvSpPr>
            <a:spLocks noGrp="1"/>
          </p:cNvSpPr>
          <p:nvPr>
            <p:ph type="sldNum" sz="quarter" idx="5"/>
          </p:nvPr>
        </p:nvSpPr>
        <p:spPr/>
        <p:txBody>
          <a:bodyPr/>
          <a:lstStyle/>
          <a:p>
            <a:fld id="{B451096A-75D1-4108-BFCF-E4025A1914DC}" type="slidenum">
              <a:rPr lang="en-US" smtClean="0"/>
              <a:t>27</a:t>
            </a:fld>
            <a:endParaRPr lang="en-US"/>
          </a:p>
        </p:txBody>
      </p:sp>
    </p:spTree>
    <p:extLst>
      <p:ext uri="{BB962C8B-B14F-4D97-AF65-F5344CB8AC3E}">
        <p14:creationId xmlns:p14="http://schemas.microsoft.com/office/powerpoint/2010/main" val="252800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r>
              <a:rPr lang="en-US" dirty="0"/>
              <a:t>The objectives of this webinar is to:</a:t>
            </a:r>
          </a:p>
          <a:p>
            <a:pPr marL="232943" indent="-232943">
              <a:buAutoNum type="arabicPeriod"/>
            </a:pPr>
            <a:r>
              <a:rPr lang="en-US" dirty="0"/>
              <a:t>Tell you about the Foundation for Philanthropy</a:t>
            </a:r>
          </a:p>
          <a:p>
            <a:pPr marL="465887" lvl="1"/>
            <a:r>
              <a:rPr lang="en-US" dirty="0"/>
              <a:t>1. What is the Foundation for Philanthropy and how is it different than AFP</a:t>
            </a:r>
          </a:p>
          <a:p>
            <a:pPr marL="465887" lvl="1"/>
            <a:r>
              <a:rPr lang="en-US" dirty="0"/>
              <a:t>2. We want to show you the true impact of what the Foundation does</a:t>
            </a:r>
          </a:p>
          <a:p>
            <a:pPr marL="465887" lvl="1"/>
            <a:r>
              <a:rPr lang="en-US" dirty="0"/>
              <a:t>3. We want to be clear about our fundraising priorities, as well as our methods, for full transparency while working with you</a:t>
            </a:r>
          </a:p>
          <a:p>
            <a:pPr marL="232943" indent="-232943">
              <a:buAutoNum type="arabicPeriod"/>
            </a:pPr>
            <a:r>
              <a:rPr lang="en-US" dirty="0"/>
              <a:t>BE the CAUSE</a:t>
            </a:r>
          </a:p>
          <a:p>
            <a:pPr marL="698830" lvl="1" indent="-232943">
              <a:buAutoNum type="arabicPeriod"/>
            </a:pPr>
            <a:r>
              <a:rPr lang="en-US" dirty="0"/>
              <a:t>BTC is the Foundation for Philanthropy’s annual fund</a:t>
            </a:r>
          </a:p>
          <a:p>
            <a:pPr marL="698830" lvl="1" indent="-232943">
              <a:buAutoNum type="arabicPeriod"/>
            </a:pPr>
            <a:r>
              <a:rPr lang="en-US" dirty="0"/>
              <a:t>Supports so much of what we do – scholarships, grant backs, networking opportunities, professional development and more! We’ll go into detail later.</a:t>
            </a:r>
          </a:p>
          <a:p>
            <a:pPr marL="698830" lvl="1" indent="-232943">
              <a:buAutoNum type="arabicPeriod"/>
            </a:pPr>
            <a:r>
              <a:rPr lang="en-US" dirty="0"/>
              <a:t>BE the CAUSE is one of the priorities of Foundation Development Chairs</a:t>
            </a:r>
          </a:p>
          <a:p>
            <a:pPr marL="232943" indent="-232943">
              <a:buAutoNum type="arabicPeriod"/>
            </a:pPr>
            <a:r>
              <a:rPr lang="en-US" dirty="0"/>
              <a:t>Support</a:t>
            </a:r>
          </a:p>
          <a:p>
            <a:pPr marL="698830" lvl="1" indent="-232943">
              <a:buAutoNum type="arabicPeriod"/>
            </a:pPr>
            <a:r>
              <a:rPr lang="en-US" dirty="0"/>
              <a:t>What exactly is the role of the Foundation Development Chair?</a:t>
            </a:r>
          </a:p>
          <a:p>
            <a:pPr marL="698830" lvl="1" indent="-232943">
              <a:buAutoNum type="arabicPeriod"/>
            </a:pPr>
            <a:r>
              <a:rPr lang="en-US" dirty="0"/>
              <a:t>What the Foundation does all year to provide you with support, resources, content and more!</a:t>
            </a:r>
          </a:p>
          <a:p>
            <a:pPr marL="465887" lvl="1"/>
            <a:endParaRPr lang="en-US" dirty="0"/>
          </a:p>
          <a:p>
            <a:pPr marL="465887" lvl="1"/>
            <a:r>
              <a:rPr lang="en-US" dirty="0"/>
              <a:t> </a:t>
            </a:r>
          </a:p>
          <a:p>
            <a:pPr marL="698830" lvl="1" indent="-232943">
              <a:buAutoNum type="arabicPeriod"/>
            </a:pP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3</a:t>
            </a:fld>
            <a:endParaRPr lang="en-US"/>
          </a:p>
        </p:txBody>
      </p:sp>
    </p:spTree>
    <p:extLst>
      <p:ext uri="{BB962C8B-B14F-4D97-AF65-F5344CB8AC3E}">
        <p14:creationId xmlns:p14="http://schemas.microsoft.com/office/powerpoint/2010/main" val="91573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endParaRPr lang="en-US" dirty="0"/>
          </a:p>
          <a:p>
            <a:pPr marL="698830" lvl="1" indent="-232943">
              <a:buAutoNum type="arabicPeriod"/>
            </a:pPr>
            <a:r>
              <a:rPr lang="en-US" dirty="0"/>
              <a:t>What IS the Foundation for Philanthropy?</a:t>
            </a:r>
          </a:p>
          <a:p>
            <a:pPr marL="1164717" lvl="2" indent="-232943">
              <a:buAutoNum type="arabicPeriod"/>
            </a:pPr>
            <a:r>
              <a:rPr lang="en-US" dirty="0"/>
              <a:t>We are an independent 501 c(3)</a:t>
            </a:r>
          </a:p>
          <a:p>
            <a:pPr marL="1164717" lvl="2" indent="-232943">
              <a:buAutoNum type="arabicPeriod"/>
            </a:pPr>
            <a:r>
              <a:rPr lang="en-US" dirty="0"/>
              <a:t>AFP is a membership organization that is classified as a 501 (c) 6</a:t>
            </a:r>
          </a:p>
          <a:p>
            <a:pPr marL="1164717" lvl="2" indent="-232943">
              <a:buAutoNum type="arabicPeriod"/>
            </a:pPr>
            <a:r>
              <a:rPr lang="en-US" dirty="0"/>
              <a:t>We operate in tandem but we are a purely nonprofit organization that relies on donations to make impact in our profession</a:t>
            </a:r>
          </a:p>
          <a:p>
            <a:pPr lvl="2"/>
            <a:r>
              <a:rPr lang="en-US" dirty="0"/>
              <a:t>4. We do not fund any AFP operations.</a:t>
            </a:r>
          </a:p>
          <a:p>
            <a:pPr lvl="2"/>
            <a:r>
              <a:rPr lang="en-US" dirty="0"/>
              <a:t>5. No membership dues are used by the Foundation</a:t>
            </a:r>
          </a:p>
        </p:txBody>
      </p:sp>
      <p:sp>
        <p:nvSpPr>
          <p:cNvPr id="4" name="Slide Number Placeholder 3"/>
          <p:cNvSpPr>
            <a:spLocks noGrp="1"/>
          </p:cNvSpPr>
          <p:nvPr>
            <p:ph type="sldNum" sz="quarter" idx="5"/>
          </p:nvPr>
        </p:nvSpPr>
        <p:spPr/>
        <p:txBody>
          <a:bodyPr/>
          <a:lstStyle/>
          <a:p>
            <a:fld id="{8491EE7E-4FC6-4373-BF83-623A8D5AE159}" type="slidenum">
              <a:rPr lang="en-US" smtClean="0"/>
              <a:t>4</a:t>
            </a:fld>
            <a:endParaRPr lang="en-US"/>
          </a:p>
        </p:txBody>
      </p:sp>
    </p:spTree>
    <p:extLst>
      <p:ext uri="{BB962C8B-B14F-4D97-AF65-F5344CB8AC3E}">
        <p14:creationId xmlns:p14="http://schemas.microsoft.com/office/powerpoint/2010/main" val="267574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The Foundation developed a new Case for Support.  Through the process four priority areas were identified for the Foundation.</a:t>
            </a:r>
          </a:p>
          <a:p>
            <a:endParaRPr lang="en-US" dirty="0"/>
          </a:p>
          <a:p>
            <a:pPr marL="232943" indent="-232943">
              <a:buAutoNum type="arabicPeriod"/>
            </a:pPr>
            <a:r>
              <a:rPr lang="en-US" dirty="0"/>
              <a:t>Leadership Development</a:t>
            </a:r>
          </a:p>
          <a:p>
            <a:pPr marL="232943" indent="-232943" defTabSz="931774">
              <a:buFontTx/>
              <a:buAutoNum type="arabicPeriod"/>
              <a:defRPr/>
            </a:pPr>
            <a:r>
              <a:rPr lang="en-US" dirty="0"/>
              <a:t>IDEA</a:t>
            </a:r>
          </a:p>
          <a:p>
            <a:pPr marL="232943" indent="-232943">
              <a:buAutoNum type="arabicPeriod"/>
            </a:pPr>
            <a:r>
              <a:rPr lang="en-US" dirty="0"/>
              <a:t>Ethics</a:t>
            </a:r>
          </a:p>
          <a:p>
            <a:pPr defTabSz="931774">
              <a:defRPr/>
            </a:pPr>
            <a:r>
              <a:rPr lang="en-US" dirty="0"/>
              <a:t>4.   Research</a:t>
            </a:r>
          </a:p>
          <a:p>
            <a:endParaRPr lang="en-US" dirty="0"/>
          </a:p>
          <a:p>
            <a:pPr marL="232943" indent="-232943">
              <a:buAutoNum type="arabicPeriod"/>
            </a:pPr>
            <a:r>
              <a:rPr lang="en-US" dirty="0"/>
              <a:t>Attract and Develop Fundraising Leaders = Leadership Development. We have several leadership development initiatives that have been going for years. AFP LEAD (formerly Leadership Academy) is a Foundation-funded event. Scholarships are available through Blackbaud and Levy.  We also offer a Chamberlain Scholar to every single chapter every single year so those individuals have an opportunity to attend the largest fundraising conference in the world and have educational, networking, and leadership development opportunities. We also have a new initiative, titled the Leadership Development Program that will directly address the growing issue of the Boomer generation retiring and the lack of qualified leaders in fundraising to take their places. This initiative won’t be funded through our annual fund, BTC, but through major gift efforts.</a:t>
            </a:r>
          </a:p>
          <a:p>
            <a:pPr marL="232943" indent="-232943" defTabSz="931774">
              <a:buFontTx/>
              <a:buAutoNum type="arabicPeriod"/>
              <a:defRPr/>
            </a:pPr>
            <a:endParaRPr lang="en-US" dirty="0"/>
          </a:p>
          <a:p>
            <a:pPr marL="232943" indent="-232943" defTabSz="931774">
              <a:buFontTx/>
              <a:buAutoNum type="arabicPeriod" startAt="2"/>
              <a:defRPr/>
            </a:pPr>
            <a:r>
              <a:rPr lang="en-US" dirty="0"/>
              <a:t>Build a Stronger Sector Through a More Diverse Workforce = Inclusion, Diversity, Equity and Access. Both AFP and the Foundation for Philanthropy have many initiatives that fall under the IDEA umbrella, and we’ll talk more about those later. Diversity Scholarships, WII mentoring.</a:t>
            </a:r>
          </a:p>
          <a:p>
            <a:pPr marL="232943" indent="-232943" defTabSz="931774">
              <a:buFontTx/>
              <a:buAutoNum type="arabicPeriod" startAt="2"/>
              <a:defRPr/>
            </a:pPr>
            <a:endParaRPr lang="en-US" dirty="0"/>
          </a:p>
          <a:p>
            <a:pPr marL="232943" indent="-232943" defTabSz="931774">
              <a:buFontTx/>
              <a:buAutoNum type="arabicPeriod" startAt="2"/>
              <a:defRPr/>
            </a:pPr>
            <a:r>
              <a:rPr lang="en-US" dirty="0"/>
              <a:t>Renew Public Trust in Charitable Organizations = Ethics. Hopefully, you have heard of AFP Ethics Awareness Month that the Foundation helps to fund, largely through endowment funds.  </a:t>
            </a:r>
            <a:r>
              <a:rPr lang="en-US" dirty="0" err="1"/>
              <a:t>Skystone</a:t>
            </a:r>
            <a:r>
              <a:rPr lang="en-US" dirty="0"/>
              <a:t>, Levis Grants and FEP.  Research Council moved to the Foundation in 2022.</a:t>
            </a:r>
          </a:p>
          <a:p>
            <a:endParaRPr lang="en-US" dirty="0"/>
          </a:p>
          <a:p>
            <a:r>
              <a:rPr lang="en-US" dirty="0"/>
              <a:t>4.   Support Research on Critical Issues in Fundraising = Research that supports the fundraising profession, such as FEP, which is vital data that helps all of us in the fundraising profession.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5</a:t>
            </a:fld>
            <a:endParaRPr lang="en-US"/>
          </a:p>
        </p:txBody>
      </p:sp>
    </p:spTree>
    <p:extLst>
      <p:ext uri="{BB962C8B-B14F-4D97-AF65-F5344CB8AC3E}">
        <p14:creationId xmlns:p14="http://schemas.microsoft.com/office/powerpoint/2010/main" val="106580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6</a:t>
            </a:fld>
            <a:endParaRPr lang="en-US"/>
          </a:p>
        </p:txBody>
      </p:sp>
    </p:spTree>
    <p:extLst>
      <p:ext uri="{BB962C8B-B14F-4D97-AF65-F5344CB8AC3E}">
        <p14:creationId xmlns:p14="http://schemas.microsoft.com/office/powerpoint/2010/main" val="245780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The Foundation has three primary methods of raising funds. </a:t>
            </a:r>
          </a:p>
          <a:p>
            <a:endParaRPr lang="en-US" dirty="0"/>
          </a:p>
          <a:p>
            <a:r>
              <a:rPr lang="en-US" dirty="0"/>
              <a:t>- BTC is our annual fund and we truly rely on help from our FDC’s to achieve our goals. </a:t>
            </a:r>
          </a:p>
          <a:p>
            <a:r>
              <a:rPr lang="en-US" dirty="0"/>
              <a:t>- Major Gift initiatives help to fund things such as the Leadership Development Program that was mentioned earlier. Another note about the LDP: the creation of the program was in direct response to member needs, chapters involved, summit, launching program</a:t>
            </a:r>
          </a:p>
          <a:p>
            <a:r>
              <a:rPr lang="en-US" dirty="0"/>
              <a:t>- Endowments help fund scholarships, Ethics Month, and other areas like ICON, LEAD, Ethics</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7</a:t>
            </a:fld>
            <a:endParaRPr lang="en-US"/>
          </a:p>
        </p:txBody>
      </p:sp>
    </p:spTree>
    <p:extLst>
      <p:ext uri="{BB962C8B-B14F-4D97-AF65-F5344CB8AC3E}">
        <p14:creationId xmlns:p14="http://schemas.microsoft.com/office/powerpoint/2010/main" val="163486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Lori</a:t>
            </a:r>
          </a:p>
          <a:p>
            <a:pPr defTabSz="931774">
              <a:defRPr/>
            </a:pPr>
            <a:endParaRPr lang="en-US" dirty="0"/>
          </a:p>
          <a:p>
            <a:pPr defTabSz="931774">
              <a:defRPr/>
            </a:pPr>
            <a:r>
              <a:rPr lang="en-US" dirty="0"/>
              <a:t>BTC – why is it important to support this campaign? BTC supports both your local communities, while also supporting the entire profession. </a:t>
            </a:r>
          </a:p>
          <a:p>
            <a:pPr defTabSz="931774">
              <a:defRPr/>
            </a:pPr>
            <a:endParaRPr lang="en-US" dirty="0"/>
          </a:p>
          <a:p>
            <a:pPr defTabSz="931774">
              <a:defRPr/>
            </a:pPr>
            <a:r>
              <a:rPr lang="en-US" dirty="0"/>
              <a:t>It’s important to us to reward all of your hard work, so we ensure that a portion of BTC funds raised go directly back to your chapters to provide local impact. But, you’re also part of a global profession, and BTC elevates that profession through scholarships and other programming. </a:t>
            </a:r>
          </a:p>
          <a:p>
            <a:pPr defTabSz="931774">
              <a:defRPr/>
            </a:pPr>
            <a:endParaRPr lang="en-US" dirty="0"/>
          </a:p>
          <a:p>
            <a:endParaRPr lang="en-US" dirty="0"/>
          </a:p>
          <a:p>
            <a:r>
              <a:rPr lang="en-US" dirty="0"/>
              <a:t>Our annual fund</a:t>
            </a:r>
          </a:p>
          <a:p>
            <a:pPr marL="174708" indent="-174708">
              <a:buFontTx/>
              <a:buChar char="-"/>
            </a:pPr>
            <a:r>
              <a:rPr lang="en-US" dirty="0"/>
              <a:t>Supports scholarships – 247 in 2023! (read slide)</a:t>
            </a:r>
          </a:p>
          <a:p>
            <a:pPr marL="174708" indent="-174708">
              <a:buFontTx/>
              <a:buChar char="-"/>
            </a:pPr>
            <a:r>
              <a:rPr lang="en-US" dirty="0"/>
              <a:t>Supports Grant Back program (read slide)</a:t>
            </a:r>
          </a:p>
          <a:p>
            <a:pPr marL="174708" indent="-174708">
              <a:buFontTx/>
              <a:buChar char="-"/>
            </a:pPr>
            <a:endParaRPr lang="en-US" dirty="0"/>
          </a:p>
          <a:p>
            <a:pPr marL="174708" indent="-174708">
              <a:buFontTx/>
              <a:buChar char="-"/>
            </a:pPr>
            <a:r>
              <a:rPr lang="en-US" dirty="0"/>
              <a:t>We’ll go into greater detail about these later  </a:t>
            </a:r>
          </a:p>
        </p:txBody>
      </p:sp>
      <p:sp>
        <p:nvSpPr>
          <p:cNvPr id="4" name="Slide Number Placeholder 3"/>
          <p:cNvSpPr>
            <a:spLocks noGrp="1"/>
          </p:cNvSpPr>
          <p:nvPr>
            <p:ph type="sldNum" sz="quarter" idx="5"/>
          </p:nvPr>
        </p:nvSpPr>
        <p:spPr/>
        <p:txBody>
          <a:bodyPr/>
          <a:lstStyle/>
          <a:p>
            <a:fld id="{8491EE7E-4FC6-4373-BF83-623A8D5AE159}" type="slidenum">
              <a:rPr lang="en-US" smtClean="0"/>
              <a:t>8</a:t>
            </a:fld>
            <a:endParaRPr lang="en-US"/>
          </a:p>
        </p:txBody>
      </p:sp>
    </p:spTree>
    <p:extLst>
      <p:ext uri="{BB962C8B-B14F-4D97-AF65-F5344CB8AC3E}">
        <p14:creationId xmlns:p14="http://schemas.microsoft.com/office/powerpoint/2010/main" val="410460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$896,717 overall for the Foundation in 2023 (88% of goal) which includes in kind support of $226,500. </a:t>
            </a:r>
          </a:p>
          <a:p>
            <a:endParaRPr lang="en-US" dirty="0"/>
          </a:p>
          <a:p>
            <a:r>
              <a:rPr lang="en-US" dirty="0"/>
              <a:t>This was down 31% from 2022, follows the FEP trends and database.  We/Ayat are going to talk about this later in the presentation.</a:t>
            </a:r>
          </a:p>
        </p:txBody>
      </p:sp>
      <p:sp>
        <p:nvSpPr>
          <p:cNvPr id="4" name="Slide Number Placeholder 3"/>
          <p:cNvSpPr>
            <a:spLocks noGrp="1"/>
          </p:cNvSpPr>
          <p:nvPr>
            <p:ph type="sldNum" sz="quarter" idx="5"/>
          </p:nvPr>
        </p:nvSpPr>
        <p:spPr/>
        <p:txBody>
          <a:bodyPr/>
          <a:lstStyle/>
          <a:p>
            <a:fld id="{B451096A-75D1-4108-BFCF-E4025A1914DC}" type="slidenum">
              <a:rPr lang="en-US" smtClean="0"/>
              <a:t>9</a:t>
            </a:fld>
            <a:endParaRPr lang="en-US"/>
          </a:p>
        </p:txBody>
      </p:sp>
    </p:spTree>
    <p:extLst>
      <p:ext uri="{BB962C8B-B14F-4D97-AF65-F5344CB8AC3E}">
        <p14:creationId xmlns:p14="http://schemas.microsoft.com/office/powerpoint/2010/main" val="185999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88C25-2D2D-49C4-B2B6-51560F2971C3}"/>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0E0FC76-38EB-7B43-A24A-3EAC9723C146}"/>
              </a:ext>
            </a:extLst>
          </p:cNvPr>
          <p:cNvSpPr>
            <a:spLocks noGrp="1"/>
          </p:cNvSpPr>
          <p:nvPr>
            <p:ph type="ctrTitle"/>
          </p:nvPr>
        </p:nvSpPr>
        <p:spPr>
          <a:xfrm>
            <a:off x="689114" y="2612543"/>
            <a:ext cx="9144000" cy="975484"/>
          </a:xfrm>
          <a:prstGeom prst="rect">
            <a:avLst/>
          </a:prstGeom>
        </p:spPr>
        <p:txBody>
          <a:bodyPr anchor="b">
            <a:normAutofit/>
          </a:bodyPr>
          <a:lstStyle>
            <a:lvl1pPr algn="l">
              <a:defRPr sz="440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D1FAFEA7-757D-584C-A621-5D7FC8392686}"/>
              </a:ext>
            </a:extLst>
          </p:cNvPr>
          <p:cNvSpPr>
            <a:spLocks noGrp="1"/>
          </p:cNvSpPr>
          <p:nvPr>
            <p:ph type="subTitle" idx="1"/>
          </p:nvPr>
        </p:nvSpPr>
        <p:spPr>
          <a:xfrm>
            <a:off x="689114" y="3660224"/>
            <a:ext cx="9144000" cy="110911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7456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C4C565-9673-C746-A85A-9F73110DA86A}"/>
              </a:ext>
            </a:extLst>
          </p:cNvPr>
          <p:cNvSpPr>
            <a:spLocks noGrp="1"/>
          </p:cNvSpPr>
          <p:nvPr>
            <p:ph type="title"/>
          </p:nvPr>
        </p:nvSpPr>
        <p:spPr>
          <a:xfrm>
            <a:off x="291548" y="260522"/>
            <a:ext cx="9399105" cy="365126"/>
          </a:xfrm>
          <a:prstGeom prst="rect">
            <a:avLst/>
          </a:prstGeom>
        </p:spPr>
        <p:txBody>
          <a:bodyPr vert="horz" lIns="91440" tIns="45720" rIns="91440" bIns="45720" rtlCol="0" anchor="ctr">
            <a:noAutofit/>
          </a:bodyPr>
          <a:lstStyle>
            <a:lvl1pPr>
              <a:defRPr>
                <a:solidFill>
                  <a:schemeClr val="accent1">
                    <a:lumMod val="75000"/>
                  </a:schemeClr>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395F0716-4D0E-E447-A2B4-019447E68ECB}"/>
              </a:ext>
            </a:extLst>
          </p:cNvPr>
          <p:cNvSpPr>
            <a:spLocks noGrp="1"/>
          </p:cNvSpPr>
          <p:nvPr>
            <p:ph idx="1"/>
          </p:nvPr>
        </p:nvSpPr>
        <p:spPr>
          <a:xfrm>
            <a:off x="1575352" y="1360056"/>
            <a:ext cx="90412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34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526D17-9C69-49A3-9ECF-504EED3A47F8}"/>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C4DA342F-C848-B749-804C-2C783041A66B}"/>
              </a:ext>
            </a:extLst>
          </p:cNvPr>
          <p:cNvSpPr>
            <a:spLocks noGrp="1"/>
          </p:cNvSpPr>
          <p:nvPr>
            <p:ph type="ctrTitle"/>
          </p:nvPr>
        </p:nvSpPr>
        <p:spPr>
          <a:xfrm>
            <a:off x="609600" y="2773017"/>
            <a:ext cx="5075583" cy="1311965"/>
          </a:xfrm>
          <a:prstGeom prst="rect">
            <a:avLst/>
          </a:prstGeom>
        </p:spPr>
        <p:txBody>
          <a:bodyPr anchor="b">
            <a:normAutofit/>
          </a:bodyPr>
          <a:lstStyle>
            <a:lvl1pPr algn="l">
              <a:defRPr sz="4400">
                <a:solidFill>
                  <a:schemeClr val="accent1">
                    <a:lumMod val="75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F6CFAC2-765E-A14B-9F6B-BD4ADD8FABED}"/>
              </a:ext>
            </a:extLst>
          </p:cNvPr>
          <p:cNvSpPr txBox="1">
            <a:spLocks/>
          </p:cNvSpPr>
          <p:nvPr userDrawn="1"/>
        </p:nvSpPr>
        <p:spPr>
          <a:xfrm>
            <a:off x="11244470" y="6445800"/>
            <a:ext cx="662609" cy="412200"/>
          </a:xfrm>
          <a:prstGeom prst="rect">
            <a:avLst/>
          </a:prstGeom>
        </p:spPr>
        <p:txBody>
          <a:bodyPr/>
          <a:lstStyle>
            <a:defPPr>
              <a:defRPr lang="en-US"/>
            </a:defPPr>
            <a:lvl1pPr marL="0" algn="ctr" defTabSz="914400" rtl="0" eaLnBrk="1" latinLnBrk="0" hangingPunct="1">
              <a:defRPr sz="16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4954AE-655E-3A45-B8E8-3A4164A37C48}" type="slidenum">
              <a:rPr lang="en-US" smtClean="0"/>
              <a:pPr/>
              <a:t>‹#›</a:t>
            </a:fld>
            <a:endParaRPr lang="en-US" dirty="0"/>
          </a:p>
        </p:txBody>
      </p:sp>
    </p:spTree>
    <p:extLst>
      <p:ext uri="{BB962C8B-B14F-4D97-AF65-F5344CB8AC3E}">
        <p14:creationId xmlns:p14="http://schemas.microsoft.com/office/powerpoint/2010/main" val="2536813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A5CB9-0126-4C26-AEC4-DA6AA51ED3CC}"/>
              </a:ext>
            </a:extLst>
          </p:cNvPr>
          <p:cNvPicPr>
            <a:picLocks noChangeAspect="1"/>
          </p:cNvPicPr>
          <p:nvPr userDrawn="1"/>
        </p:nvPicPr>
        <p:blipFill>
          <a:blip r:embed="rId5"/>
          <a:src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E8902691-DD1B-E34F-B868-7E883DD11E6D}"/>
              </a:ext>
            </a:extLst>
          </p:cNvPr>
          <p:cNvSpPr>
            <a:spLocks noGrp="1"/>
          </p:cNvSpPr>
          <p:nvPr>
            <p:ph type="title"/>
          </p:nvPr>
        </p:nvSpPr>
        <p:spPr>
          <a:xfrm>
            <a:off x="291548" y="260522"/>
            <a:ext cx="9399105" cy="365126"/>
          </a:xfrm>
          <a:prstGeom prst="rect">
            <a:avLst/>
          </a:prstGeom>
        </p:spPr>
        <p:txBody>
          <a:bodyPr vert="horz" lIns="91440" tIns="45720" rIns="91440" bIns="45720" rtlCol="0" anchor="ctr">
            <a:noAutofit/>
          </a:bodyPr>
          <a:lstStyle/>
          <a:p>
            <a:r>
              <a:rPr lang="en-US" dirty="0"/>
              <a:t>Click to edit Master title style</a:t>
            </a:r>
          </a:p>
        </p:txBody>
      </p:sp>
      <p:sp>
        <p:nvSpPr>
          <p:cNvPr id="11" name="Text Placeholder 2">
            <a:extLst>
              <a:ext uri="{FF2B5EF4-FFF2-40B4-BE49-F238E27FC236}">
                <a16:creationId xmlns:a16="http://schemas.microsoft.com/office/drawing/2014/main" id="{61905AAF-612E-AC49-AFA6-FF5AA6E279D9}"/>
              </a:ext>
            </a:extLst>
          </p:cNvPr>
          <p:cNvSpPr>
            <a:spLocks noGrp="1"/>
          </p:cNvSpPr>
          <p:nvPr>
            <p:ph type="body" idx="1"/>
          </p:nvPr>
        </p:nvSpPr>
        <p:spPr>
          <a:xfrm>
            <a:off x="1108213" y="1360056"/>
            <a:ext cx="90412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3D6BC479-37F3-984D-B365-DAB0F14858FB}"/>
              </a:ext>
            </a:extLst>
          </p:cNvPr>
          <p:cNvSpPr txBox="1">
            <a:spLocks/>
          </p:cNvSpPr>
          <p:nvPr userDrawn="1"/>
        </p:nvSpPr>
        <p:spPr>
          <a:xfrm>
            <a:off x="11244470" y="6445800"/>
            <a:ext cx="662609" cy="412200"/>
          </a:xfrm>
          <a:prstGeom prst="rect">
            <a:avLst/>
          </a:prstGeom>
        </p:spPr>
        <p:txBody>
          <a:bodyPr/>
          <a:lstStyle>
            <a:defPPr>
              <a:defRPr lang="en-US"/>
            </a:defPPr>
            <a:lvl1pPr marL="0" algn="ctr" defTabSz="914400" rtl="0" eaLnBrk="1" latinLnBrk="0" hangingPunct="1">
              <a:defRPr sz="16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4954AE-655E-3A45-B8E8-3A4164A37C48}" type="slidenum">
              <a:rPr lang="en-US" smtClean="0"/>
              <a:pPr/>
              <a:t>‹#›</a:t>
            </a:fld>
            <a:endParaRPr lang="en-US" dirty="0"/>
          </a:p>
        </p:txBody>
      </p:sp>
    </p:spTree>
    <p:extLst>
      <p:ext uri="{BB962C8B-B14F-4D97-AF65-F5344CB8AC3E}">
        <p14:creationId xmlns:p14="http://schemas.microsoft.com/office/powerpoint/2010/main" val="209972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fpglobal.org/USFoundation/be-cause-campaign-toolkit#toolk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CC1C26-FC2F-FE4D-96B2-5507AF193B91}"/>
              </a:ext>
            </a:extLst>
          </p:cNvPr>
          <p:cNvSpPr>
            <a:spLocks noGrp="1"/>
          </p:cNvSpPr>
          <p:nvPr>
            <p:ph type="ctrTitle"/>
          </p:nvPr>
        </p:nvSpPr>
        <p:spPr>
          <a:xfrm>
            <a:off x="420756" y="2592664"/>
            <a:ext cx="11350488" cy="975484"/>
          </a:xfrm>
          <a:prstGeom prst="rect">
            <a:avLst/>
          </a:prstGeom>
        </p:spPr>
        <p:txBody>
          <a:bodyPr anchor="b">
            <a:normAutofit/>
          </a:bodyPr>
          <a:lstStyle>
            <a:lvl1pPr algn="l">
              <a:defRPr sz="4400">
                <a:solidFill>
                  <a:schemeClr val="bg1"/>
                </a:solidFill>
              </a:defRPr>
            </a:lvl1pPr>
          </a:lstStyle>
          <a:p>
            <a:pPr algn="ctr"/>
            <a:r>
              <a:rPr lang="en-US" dirty="0"/>
              <a:t>BE the CAUSE Webinar 2024</a:t>
            </a:r>
          </a:p>
        </p:txBody>
      </p:sp>
      <p:pic>
        <p:nvPicPr>
          <p:cNvPr id="4" name="Picture 3">
            <a:extLst>
              <a:ext uri="{FF2B5EF4-FFF2-40B4-BE49-F238E27FC236}">
                <a16:creationId xmlns:a16="http://schemas.microsoft.com/office/drawing/2014/main" id="{E81B1361-9E83-4288-89B8-C469E90BA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651" y="3660224"/>
            <a:ext cx="6046698" cy="128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39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Your 2022 Gifts Helped Support</a:t>
            </a:r>
          </a:p>
        </p:txBody>
      </p:sp>
      <p:sp>
        <p:nvSpPr>
          <p:cNvPr id="4" name="Content Placeholder 3">
            <a:extLst>
              <a:ext uri="{FF2B5EF4-FFF2-40B4-BE49-F238E27FC236}">
                <a16:creationId xmlns:a16="http://schemas.microsoft.com/office/drawing/2014/main" id="{386F7A1E-AF75-4F6C-A6C1-4C30C7132DCA}"/>
              </a:ext>
            </a:extLst>
          </p:cNvPr>
          <p:cNvSpPr>
            <a:spLocks noGrp="1"/>
          </p:cNvSpPr>
          <p:nvPr>
            <p:ph idx="1"/>
          </p:nvPr>
        </p:nvSpPr>
        <p:spPr>
          <a:xfrm>
            <a:off x="371476" y="1360056"/>
            <a:ext cx="10245172" cy="4640694"/>
          </a:xfrm>
        </p:spPr>
        <p:txBody>
          <a:bodyPr>
            <a:normAutofit fontScale="55000" lnSpcReduction="20000"/>
          </a:bodyPr>
          <a:lstStyle/>
          <a:p>
            <a:pPr marL="0" lvl="0" indent="0">
              <a:buNone/>
            </a:pPr>
            <a:r>
              <a:rPr lang="en-US" b="1" dirty="0"/>
              <a:t>$78,484 in support back to 109 local chapters for: </a:t>
            </a:r>
          </a:p>
          <a:p>
            <a:r>
              <a:rPr lang="en-US" dirty="0"/>
              <a:t>Education: 41% </a:t>
            </a:r>
          </a:p>
          <a:p>
            <a:r>
              <a:rPr lang="en-US" dirty="0"/>
              <a:t>Scholarships: 36%</a:t>
            </a:r>
          </a:p>
          <a:p>
            <a:r>
              <a:rPr lang="en-US" dirty="0"/>
              <a:t>NPD: 15%</a:t>
            </a:r>
          </a:p>
          <a:p>
            <a:r>
              <a:rPr lang="en-US" dirty="0"/>
              <a:t>YIP: 2%</a:t>
            </a:r>
          </a:p>
          <a:p>
            <a:r>
              <a:rPr lang="en-US" dirty="0"/>
              <a:t>IDEA: 14% </a:t>
            </a:r>
          </a:p>
          <a:p>
            <a:r>
              <a:rPr lang="en-US" dirty="0"/>
              <a:t>Mentorship: 3%</a:t>
            </a:r>
          </a:p>
          <a:p>
            <a:r>
              <a:rPr lang="en-US" dirty="0"/>
              <a:t>Other: 3%</a:t>
            </a:r>
          </a:p>
          <a:p>
            <a:pPr marL="0" lvl="0" indent="0">
              <a:buNone/>
            </a:pPr>
            <a:endParaRPr lang="en-US" dirty="0"/>
          </a:p>
          <a:p>
            <a:pPr marL="0" lvl="0" indent="0">
              <a:buNone/>
            </a:pPr>
            <a:r>
              <a:rPr lang="en-US" dirty="0"/>
              <a:t> </a:t>
            </a:r>
          </a:p>
          <a:p>
            <a:pPr marL="0" lvl="0" indent="0">
              <a:buNone/>
            </a:pPr>
            <a:endParaRPr lang="en-US" dirty="0"/>
          </a:p>
          <a:p>
            <a:pPr marL="0" lvl="0" indent="0">
              <a:buNone/>
            </a:pPr>
            <a:r>
              <a:rPr lang="en-US" b="1" dirty="0"/>
              <a:t>$67,222 in awards for scholarships</a:t>
            </a:r>
          </a:p>
          <a:p>
            <a:r>
              <a:rPr lang="en-US" dirty="0"/>
              <a:t>102 Chamberlain Scholars (first-time conference attendees to the AFP ICON)</a:t>
            </a:r>
          </a:p>
          <a:p>
            <a:r>
              <a:rPr lang="en-US" dirty="0"/>
              <a:t>121 Diverse Communities and Blackbaud Diversity Scholars to the AFP ICON and LEAD</a:t>
            </a:r>
          </a:p>
          <a:p>
            <a:r>
              <a:rPr lang="en-US" dirty="0"/>
              <a:t>5 Collegiate Scholars funded by Marjorie K. &amp; Stephen M. Levy</a:t>
            </a:r>
          </a:p>
          <a:p>
            <a:r>
              <a:rPr lang="en-US" dirty="0"/>
              <a:t>19 Scholarships for AFP ICON through the AFP/Alford Group Women’s Mentoring Program </a:t>
            </a:r>
          </a:p>
          <a:p>
            <a:endParaRPr lang="en-US" dirty="0"/>
          </a:p>
        </p:txBody>
      </p:sp>
      <p:pic>
        <p:nvPicPr>
          <p:cNvPr id="6" name="Picture 5">
            <a:extLst>
              <a:ext uri="{FF2B5EF4-FFF2-40B4-BE49-F238E27FC236}">
                <a16:creationId xmlns:a16="http://schemas.microsoft.com/office/drawing/2014/main" id="{064E5429-9BA3-A2E8-594D-4BB57CF7A430}"/>
              </a:ext>
            </a:extLst>
          </p:cNvPr>
          <p:cNvPicPr>
            <a:picLocks noChangeAspect="1"/>
          </p:cNvPicPr>
          <p:nvPr/>
        </p:nvPicPr>
        <p:blipFill>
          <a:blip r:embed="rId3"/>
          <a:stretch>
            <a:fillRect/>
          </a:stretch>
        </p:blipFill>
        <p:spPr>
          <a:xfrm>
            <a:off x="4614203" y="994930"/>
            <a:ext cx="3894812" cy="3803438"/>
          </a:xfrm>
          <a:prstGeom prst="rect">
            <a:avLst/>
          </a:prstGeom>
        </p:spPr>
      </p:pic>
    </p:spTree>
    <p:extLst>
      <p:ext uri="{BB962C8B-B14F-4D97-AF65-F5344CB8AC3E}">
        <p14:creationId xmlns:p14="http://schemas.microsoft.com/office/powerpoint/2010/main" val="391053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A8CC438-D375-4AEB-AC63-ABF359A60BF8}"/>
              </a:ext>
            </a:extLst>
          </p:cNvPr>
          <p:cNvSpPr>
            <a:spLocks noGrp="1"/>
          </p:cNvSpPr>
          <p:nvPr>
            <p:ph type="title"/>
          </p:nvPr>
        </p:nvSpPr>
        <p:spPr/>
        <p:txBody>
          <a:bodyPr/>
          <a:lstStyle/>
          <a:p>
            <a:r>
              <a:rPr lang="en-US" dirty="0"/>
              <a:t>Foundation’s Impact Statement</a:t>
            </a:r>
          </a:p>
        </p:txBody>
      </p:sp>
      <p:pic>
        <p:nvPicPr>
          <p:cNvPr id="3" name="Picture 2">
            <a:extLst>
              <a:ext uri="{FF2B5EF4-FFF2-40B4-BE49-F238E27FC236}">
                <a16:creationId xmlns:a16="http://schemas.microsoft.com/office/drawing/2014/main" id="{D3CE6B88-C392-DDF3-3377-DA54746BCA51}"/>
              </a:ext>
            </a:extLst>
          </p:cNvPr>
          <p:cNvPicPr>
            <a:picLocks noChangeAspect="1"/>
          </p:cNvPicPr>
          <p:nvPr/>
        </p:nvPicPr>
        <p:blipFill>
          <a:blip r:embed="rId3"/>
          <a:stretch>
            <a:fillRect/>
          </a:stretch>
        </p:blipFill>
        <p:spPr>
          <a:xfrm>
            <a:off x="582930" y="912642"/>
            <a:ext cx="4076700" cy="5257800"/>
          </a:xfrm>
          <a:prstGeom prst="rect">
            <a:avLst/>
          </a:prstGeom>
        </p:spPr>
      </p:pic>
      <p:pic>
        <p:nvPicPr>
          <p:cNvPr id="5" name="Picture 4">
            <a:extLst>
              <a:ext uri="{FF2B5EF4-FFF2-40B4-BE49-F238E27FC236}">
                <a16:creationId xmlns:a16="http://schemas.microsoft.com/office/drawing/2014/main" id="{ED0824FD-AB69-6E21-B2E2-89A16EBE7ABA}"/>
              </a:ext>
            </a:extLst>
          </p:cNvPr>
          <p:cNvPicPr>
            <a:picLocks noChangeAspect="1"/>
          </p:cNvPicPr>
          <p:nvPr/>
        </p:nvPicPr>
        <p:blipFill>
          <a:blip r:embed="rId4"/>
          <a:stretch>
            <a:fillRect/>
          </a:stretch>
        </p:blipFill>
        <p:spPr>
          <a:xfrm>
            <a:off x="5644734" y="912642"/>
            <a:ext cx="4216718" cy="5516609"/>
          </a:xfrm>
          <a:prstGeom prst="rect">
            <a:avLst/>
          </a:prstGeom>
        </p:spPr>
      </p:pic>
    </p:spTree>
    <p:extLst>
      <p:ext uri="{BB962C8B-B14F-4D97-AF65-F5344CB8AC3E}">
        <p14:creationId xmlns:p14="http://schemas.microsoft.com/office/powerpoint/2010/main" val="224370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Where will your gifts go in 2024? </a:t>
            </a:r>
          </a:p>
        </p:txBody>
      </p:sp>
      <p:sp>
        <p:nvSpPr>
          <p:cNvPr id="6" name="Content Placeholder 2">
            <a:extLst>
              <a:ext uri="{FF2B5EF4-FFF2-40B4-BE49-F238E27FC236}">
                <a16:creationId xmlns:a16="http://schemas.microsoft.com/office/drawing/2014/main" id="{02A89169-216D-405A-8496-316E24A070AD}"/>
              </a:ext>
            </a:extLst>
          </p:cNvPr>
          <p:cNvSpPr>
            <a:spLocks noGrp="1"/>
          </p:cNvSpPr>
          <p:nvPr>
            <p:ph idx="1"/>
          </p:nvPr>
        </p:nvSpPr>
        <p:spPr>
          <a:xfrm>
            <a:off x="470452" y="1093355"/>
            <a:ext cx="9041295" cy="5202942"/>
          </a:xfrm>
        </p:spPr>
        <p:txBody>
          <a:bodyPr>
            <a:noAutofit/>
          </a:bodyPr>
          <a:lstStyle/>
          <a:p>
            <a:r>
              <a:rPr lang="en-US" sz="3200" dirty="0"/>
              <a:t>Supporting key programs and initiatives:</a:t>
            </a:r>
          </a:p>
          <a:p>
            <a:pPr lvl="2"/>
            <a:r>
              <a:rPr lang="en-US" sz="3200" dirty="0"/>
              <a:t>Scholarships</a:t>
            </a:r>
          </a:p>
          <a:p>
            <a:pPr marL="1371600" lvl="3" indent="0">
              <a:buNone/>
            </a:pPr>
            <a:r>
              <a:rPr lang="en-US" sz="3200" dirty="0"/>
              <a:t>- Chamberlain</a:t>
            </a:r>
          </a:p>
          <a:p>
            <a:pPr lvl="3">
              <a:buFontTx/>
              <a:buChar char="-"/>
            </a:pPr>
            <a:r>
              <a:rPr lang="en-US" sz="3200" dirty="0"/>
              <a:t>Diversity</a:t>
            </a:r>
          </a:p>
          <a:p>
            <a:pPr lvl="3">
              <a:buFontTx/>
              <a:buChar char="-"/>
            </a:pPr>
            <a:r>
              <a:rPr lang="en-US" sz="3200" dirty="0"/>
              <a:t>Collegiate</a:t>
            </a:r>
          </a:p>
          <a:p>
            <a:pPr lvl="2"/>
            <a:r>
              <a:rPr lang="en-US" sz="3200" dirty="0"/>
              <a:t>AFP LEAD </a:t>
            </a:r>
          </a:p>
          <a:p>
            <a:pPr lvl="2"/>
            <a:r>
              <a:rPr lang="en-US" sz="3200" dirty="0"/>
              <a:t>Women’s Impact Initiative ongoing efforts</a:t>
            </a:r>
          </a:p>
          <a:p>
            <a:pPr lvl="2"/>
            <a:r>
              <a:rPr lang="en-US" sz="3200" dirty="0"/>
              <a:t>Emerging Leaders Program</a:t>
            </a:r>
          </a:p>
          <a:p>
            <a:pPr lvl="2"/>
            <a:r>
              <a:rPr lang="en-US" sz="3200" dirty="0"/>
              <a:t>Growth in Giving Initiative</a:t>
            </a:r>
          </a:p>
          <a:p>
            <a:pPr lvl="2"/>
            <a:r>
              <a:rPr lang="en-US" sz="3200" dirty="0"/>
              <a:t>Local chapter initiatives</a:t>
            </a:r>
          </a:p>
          <a:p>
            <a:pPr marL="914400" lvl="2" indent="0">
              <a:buNone/>
            </a:pPr>
            <a:endParaRPr lang="en-US" sz="1400" dirty="0"/>
          </a:p>
          <a:p>
            <a:pPr marL="457200" lvl="1" indent="0">
              <a:buNone/>
            </a:pPr>
            <a:endParaRPr lang="en-US" sz="2800" dirty="0"/>
          </a:p>
          <a:p>
            <a:pPr marL="0" indent="0">
              <a:buNone/>
            </a:pPr>
            <a:endParaRPr lang="en-US" sz="3200" dirty="0"/>
          </a:p>
        </p:txBody>
      </p:sp>
    </p:spTree>
    <p:extLst>
      <p:ext uri="{BB962C8B-B14F-4D97-AF65-F5344CB8AC3E}">
        <p14:creationId xmlns:p14="http://schemas.microsoft.com/office/powerpoint/2010/main" val="386463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3581400" y="801613"/>
            <a:ext cx="7877175" cy="826190"/>
          </a:xfrm>
        </p:spPr>
        <p:txBody>
          <a:bodyPr/>
          <a:lstStyle/>
          <a:p>
            <a:r>
              <a:rPr lang="en-US" dirty="0"/>
              <a:t>BE the CAUSE Grant Back Program</a:t>
            </a:r>
          </a:p>
        </p:txBody>
      </p:sp>
      <p:pic>
        <p:nvPicPr>
          <p:cNvPr id="4" name="Picture 3">
            <a:extLst>
              <a:ext uri="{FF2B5EF4-FFF2-40B4-BE49-F238E27FC236}">
                <a16:creationId xmlns:a16="http://schemas.microsoft.com/office/drawing/2014/main" id="{F6483A84-DC4C-C43D-3B1A-70488A0507DD}"/>
              </a:ext>
            </a:extLst>
          </p:cNvPr>
          <p:cNvPicPr>
            <a:picLocks noChangeAspect="1"/>
          </p:cNvPicPr>
          <p:nvPr/>
        </p:nvPicPr>
        <p:blipFill>
          <a:blip r:embed="rId3"/>
          <a:stretch>
            <a:fillRect/>
          </a:stretch>
        </p:blipFill>
        <p:spPr>
          <a:xfrm>
            <a:off x="1728302" y="1925085"/>
            <a:ext cx="8735396" cy="3589889"/>
          </a:xfrm>
          <a:prstGeom prst="rect">
            <a:avLst/>
          </a:prstGeom>
        </p:spPr>
      </p:pic>
    </p:spTree>
    <p:extLst>
      <p:ext uri="{BB962C8B-B14F-4D97-AF65-F5344CB8AC3E}">
        <p14:creationId xmlns:p14="http://schemas.microsoft.com/office/powerpoint/2010/main" val="211130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609600" y="2773017"/>
            <a:ext cx="9101559" cy="1311965"/>
          </a:xfrm>
        </p:spPr>
        <p:txBody>
          <a:bodyPr>
            <a:normAutofit fontScale="90000"/>
          </a:bodyPr>
          <a:lstStyle/>
          <a:p>
            <a:r>
              <a:rPr lang="en-US" dirty="0"/>
              <a:t>2024 BE the CAUSE Resources and Tool Kit</a:t>
            </a:r>
            <a:br>
              <a:rPr lang="en-US" dirty="0"/>
            </a:br>
            <a:endParaRPr lang="en-US" dirty="0"/>
          </a:p>
        </p:txBody>
      </p:sp>
      <p:sp>
        <p:nvSpPr>
          <p:cNvPr id="3" name="TextBox 2">
            <a:extLst>
              <a:ext uri="{FF2B5EF4-FFF2-40B4-BE49-F238E27FC236}">
                <a16:creationId xmlns:a16="http://schemas.microsoft.com/office/drawing/2014/main" id="{AD67BEB6-3482-4AA7-ACD7-B20FFF46329D}"/>
              </a:ext>
            </a:extLst>
          </p:cNvPr>
          <p:cNvSpPr txBox="1"/>
          <p:nvPr/>
        </p:nvSpPr>
        <p:spPr>
          <a:xfrm>
            <a:off x="1435261" y="3553428"/>
            <a:ext cx="8044405" cy="369332"/>
          </a:xfrm>
          <a:prstGeom prst="rect">
            <a:avLst/>
          </a:prstGeom>
          <a:noFill/>
        </p:spPr>
        <p:txBody>
          <a:bodyPr wrap="square" rtlCol="0">
            <a:sp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https://afpglobal.org/USFoundation/be-cause-campaign-toolkit#toolkit</a:t>
            </a:r>
            <a:endParaRPr lang="en-US" dirty="0">
              <a:solidFill>
                <a:schemeClr val="accent1"/>
              </a:solidFill>
            </a:endParaRPr>
          </a:p>
        </p:txBody>
      </p:sp>
    </p:spTree>
    <p:extLst>
      <p:ext uri="{BB962C8B-B14F-4D97-AF65-F5344CB8AC3E}">
        <p14:creationId xmlns:p14="http://schemas.microsoft.com/office/powerpoint/2010/main" val="18384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7895-1206-9EEF-7AF1-C376A0EFD578}"/>
              </a:ext>
            </a:extLst>
          </p:cNvPr>
          <p:cNvSpPr>
            <a:spLocks noGrp="1"/>
          </p:cNvSpPr>
          <p:nvPr>
            <p:ph type="ctrTitle"/>
          </p:nvPr>
        </p:nvSpPr>
        <p:spPr>
          <a:xfrm>
            <a:off x="4008375" y="689317"/>
            <a:ext cx="5075583" cy="835346"/>
          </a:xfrm>
        </p:spPr>
        <p:txBody>
          <a:bodyPr/>
          <a:lstStyle/>
          <a:p>
            <a:pPr algn="ctr"/>
            <a:r>
              <a:rPr lang="en-US" dirty="0"/>
              <a:t>Database &amp; Reports </a:t>
            </a:r>
          </a:p>
        </p:txBody>
      </p:sp>
      <p:sp>
        <p:nvSpPr>
          <p:cNvPr id="4" name="TextBox 3">
            <a:extLst>
              <a:ext uri="{FF2B5EF4-FFF2-40B4-BE49-F238E27FC236}">
                <a16:creationId xmlns:a16="http://schemas.microsoft.com/office/drawing/2014/main" id="{AA8D6152-2812-3039-08F0-1982A0DB94FB}"/>
              </a:ext>
            </a:extLst>
          </p:cNvPr>
          <p:cNvSpPr txBox="1"/>
          <p:nvPr/>
        </p:nvSpPr>
        <p:spPr>
          <a:xfrm>
            <a:off x="562707" y="2025747"/>
            <a:ext cx="10747717" cy="2585323"/>
          </a:xfrm>
          <a:prstGeom prst="rect">
            <a:avLst/>
          </a:prstGeom>
          <a:noFill/>
        </p:spPr>
        <p:txBody>
          <a:bodyPr wrap="square" rtlCol="0">
            <a:spAutoFit/>
          </a:bodyPr>
          <a:lstStyle/>
          <a:p>
            <a:pPr marL="285750" indent="-285750">
              <a:buFont typeface="Arial" panose="020B0604020202020204" pitchFamily="34" charset="0"/>
              <a:buChar char="•"/>
            </a:pPr>
            <a:r>
              <a:rPr lang="en-US" sz="2700" dirty="0"/>
              <a:t>New Online Donation Platform </a:t>
            </a:r>
          </a:p>
          <a:p>
            <a:endParaRPr lang="en-US" sz="2700" dirty="0"/>
          </a:p>
          <a:p>
            <a:pPr marL="285750" indent="-285750">
              <a:buFont typeface="Arial" panose="020B0604020202020204" pitchFamily="34" charset="0"/>
              <a:buChar char="•"/>
            </a:pPr>
            <a:r>
              <a:rPr lang="en-US" sz="2700" dirty="0"/>
              <a:t>Text AFP to 571-749-2699</a:t>
            </a:r>
          </a:p>
          <a:p>
            <a:pPr marL="742950" lvl="1" indent="-285750">
              <a:buFont typeface="Arial" panose="020B0604020202020204" pitchFamily="34" charset="0"/>
              <a:buChar char="•"/>
            </a:pPr>
            <a:r>
              <a:rPr lang="en-US" sz="2700" dirty="0"/>
              <a:t>Added Chapter Designation Field</a:t>
            </a:r>
          </a:p>
          <a:p>
            <a:pPr lvl="1"/>
            <a:endParaRPr lang="en-US" sz="2700" dirty="0"/>
          </a:p>
          <a:p>
            <a:pPr marL="285750" indent="-285750">
              <a:buFont typeface="Arial" panose="020B0604020202020204" pitchFamily="34" charset="0"/>
              <a:buChar char="•"/>
            </a:pPr>
            <a:r>
              <a:rPr lang="en-US" sz="2700" dirty="0"/>
              <a:t>New way to access the Chapter Tally reports</a:t>
            </a:r>
          </a:p>
        </p:txBody>
      </p:sp>
    </p:spTree>
    <p:extLst>
      <p:ext uri="{BB962C8B-B14F-4D97-AF65-F5344CB8AC3E}">
        <p14:creationId xmlns:p14="http://schemas.microsoft.com/office/powerpoint/2010/main" val="152444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5940A-45D0-B880-41D5-917AD54FF107}"/>
              </a:ext>
            </a:extLst>
          </p:cNvPr>
          <p:cNvPicPr>
            <a:picLocks noChangeAspect="1"/>
          </p:cNvPicPr>
          <p:nvPr/>
        </p:nvPicPr>
        <p:blipFill rotWithShape="1">
          <a:blip r:embed="rId3"/>
          <a:srcRect t="11138" b="8097"/>
          <a:stretch/>
        </p:blipFill>
        <p:spPr>
          <a:xfrm>
            <a:off x="304799" y="98695"/>
            <a:ext cx="11798735" cy="5416280"/>
          </a:xfrm>
          <a:prstGeom prst="rect">
            <a:avLst/>
          </a:prstGeom>
        </p:spPr>
      </p:pic>
    </p:spTree>
    <p:extLst>
      <p:ext uri="{BB962C8B-B14F-4D97-AF65-F5344CB8AC3E}">
        <p14:creationId xmlns:p14="http://schemas.microsoft.com/office/powerpoint/2010/main" val="13746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EFB65-883F-5CCF-5050-FFC9FE20776A}"/>
              </a:ext>
            </a:extLst>
          </p:cNvPr>
          <p:cNvPicPr>
            <a:picLocks noChangeAspect="1"/>
          </p:cNvPicPr>
          <p:nvPr/>
        </p:nvPicPr>
        <p:blipFill>
          <a:blip r:embed="rId3"/>
          <a:stretch>
            <a:fillRect/>
          </a:stretch>
        </p:blipFill>
        <p:spPr>
          <a:xfrm>
            <a:off x="209550" y="122327"/>
            <a:ext cx="11915775" cy="4638909"/>
          </a:xfrm>
          <a:prstGeom prst="rect">
            <a:avLst/>
          </a:prstGeom>
        </p:spPr>
      </p:pic>
    </p:spTree>
    <p:extLst>
      <p:ext uri="{BB962C8B-B14F-4D97-AF65-F5344CB8AC3E}">
        <p14:creationId xmlns:p14="http://schemas.microsoft.com/office/powerpoint/2010/main" val="3610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57842-B245-3E3E-E99C-E179AB69FD63}"/>
              </a:ext>
            </a:extLst>
          </p:cNvPr>
          <p:cNvPicPr>
            <a:picLocks noChangeAspect="1"/>
          </p:cNvPicPr>
          <p:nvPr/>
        </p:nvPicPr>
        <p:blipFill>
          <a:blip r:embed="rId3"/>
          <a:stretch>
            <a:fillRect/>
          </a:stretch>
        </p:blipFill>
        <p:spPr>
          <a:xfrm>
            <a:off x="200025" y="0"/>
            <a:ext cx="11991975" cy="5047693"/>
          </a:xfrm>
          <a:prstGeom prst="rect">
            <a:avLst/>
          </a:prstGeom>
        </p:spPr>
      </p:pic>
    </p:spTree>
    <p:extLst>
      <p:ext uri="{BB962C8B-B14F-4D97-AF65-F5344CB8AC3E}">
        <p14:creationId xmlns:p14="http://schemas.microsoft.com/office/powerpoint/2010/main" val="391019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8DA745-346D-BFD6-F0E4-4B27FABEFF6A}"/>
              </a:ext>
            </a:extLst>
          </p:cNvPr>
          <p:cNvPicPr>
            <a:picLocks noChangeAspect="1"/>
          </p:cNvPicPr>
          <p:nvPr/>
        </p:nvPicPr>
        <p:blipFill>
          <a:blip r:embed="rId3"/>
          <a:stretch>
            <a:fillRect/>
          </a:stretch>
        </p:blipFill>
        <p:spPr>
          <a:xfrm>
            <a:off x="102063" y="171449"/>
            <a:ext cx="11987873" cy="5743575"/>
          </a:xfrm>
          <a:prstGeom prst="rect">
            <a:avLst/>
          </a:prstGeom>
        </p:spPr>
      </p:pic>
    </p:spTree>
    <p:extLst>
      <p:ext uri="{BB962C8B-B14F-4D97-AF65-F5344CB8AC3E}">
        <p14:creationId xmlns:p14="http://schemas.microsoft.com/office/powerpoint/2010/main" val="393968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Foundation Development Chair Orientation</a:t>
            </a:r>
          </a:p>
        </p:txBody>
      </p:sp>
      <p:sp>
        <p:nvSpPr>
          <p:cNvPr id="4" name="Content Placeholder 3">
            <a:extLst>
              <a:ext uri="{FF2B5EF4-FFF2-40B4-BE49-F238E27FC236}">
                <a16:creationId xmlns:a16="http://schemas.microsoft.com/office/drawing/2014/main" id="{7180AE2B-2C11-864B-9EDE-1F79C87CCA4F}"/>
              </a:ext>
            </a:extLst>
          </p:cNvPr>
          <p:cNvSpPr>
            <a:spLocks noGrp="1"/>
          </p:cNvSpPr>
          <p:nvPr>
            <p:ph idx="1"/>
          </p:nvPr>
        </p:nvSpPr>
        <p:spPr>
          <a:xfrm>
            <a:off x="71021" y="1360056"/>
            <a:ext cx="12011487" cy="4351338"/>
          </a:xfrm>
        </p:spPr>
        <p:txBody>
          <a:bodyPr>
            <a:normAutofit/>
          </a:bodyPr>
          <a:lstStyle/>
          <a:p>
            <a:pPr algn="ctr"/>
            <a:r>
              <a:rPr lang="en-US" b="1" dirty="0"/>
              <a:t>Presented by:  </a:t>
            </a:r>
          </a:p>
          <a:p>
            <a:pPr algn="ctr"/>
            <a:endParaRPr lang="en-US" sz="800" dirty="0"/>
          </a:p>
          <a:p>
            <a:pPr algn="ctr"/>
            <a:r>
              <a:rPr lang="en-US" dirty="0"/>
              <a:t>Paul Dunne, CFRE, AFP Foundation for Philanthropy Fundraising Board Chair</a:t>
            </a:r>
          </a:p>
          <a:p>
            <a:pPr algn="ctr"/>
            <a:r>
              <a:rPr lang="en-US" dirty="0"/>
              <a:t>Lori Gusdorf, CAE, Executive Vice President, Foundation Staff</a:t>
            </a:r>
          </a:p>
          <a:p>
            <a:pPr algn="ctr"/>
            <a:r>
              <a:rPr lang="en-US" dirty="0"/>
              <a:t>Ayat Hassan, MBA Fundraising &amp; Database Analyst Associate, Foundation Staff</a:t>
            </a:r>
          </a:p>
          <a:p>
            <a:pPr algn="ctr"/>
            <a:endParaRPr lang="en-US" dirty="0"/>
          </a:p>
          <a:p>
            <a:pPr algn="ctr"/>
            <a:endParaRPr lang="en-US" sz="3200" dirty="0"/>
          </a:p>
          <a:p>
            <a:pPr marL="0" indent="0" algn="ctr">
              <a:buNone/>
            </a:pPr>
            <a:r>
              <a:rPr lang="en-US" b="1" dirty="0"/>
              <a:t>  </a:t>
            </a:r>
            <a:r>
              <a:rPr lang="en-US" sz="3200" b="1" dirty="0"/>
              <a:t>February 26, 2024</a:t>
            </a:r>
          </a:p>
          <a:p>
            <a:endParaRPr lang="en-US" dirty="0"/>
          </a:p>
        </p:txBody>
      </p:sp>
    </p:spTree>
    <p:extLst>
      <p:ext uri="{BB962C8B-B14F-4D97-AF65-F5344CB8AC3E}">
        <p14:creationId xmlns:p14="http://schemas.microsoft.com/office/powerpoint/2010/main" val="259303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66AC-9D32-4231-BB60-1CBE5E0FA7BF}"/>
              </a:ext>
            </a:extLst>
          </p:cNvPr>
          <p:cNvSpPr>
            <a:spLocks noGrp="1"/>
          </p:cNvSpPr>
          <p:nvPr>
            <p:ph type="title"/>
          </p:nvPr>
        </p:nvSpPr>
        <p:spPr/>
        <p:txBody>
          <a:bodyPr/>
          <a:lstStyle/>
          <a:p>
            <a:r>
              <a:rPr lang="en-US" dirty="0"/>
              <a:t>How does the Foundation support your work?</a:t>
            </a:r>
          </a:p>
        </p:txBody>
      </p:sp>
      <p:sp>
        <p:nvSpPr>
          <p:cNvPr id="3" name="Content Placeholder 2">
            <a:extLst>
              <a:ext uri="{FF2B5EF4-FFF2-40B4-BE49-F238E27FC236}">
                <a16:creationId xmlns:a16="http://schemas.microsoft.com/office/drawing/2014/main" id="{D6EEBF80-9B20-41E4-B552-CE7F115431DE}"/>
              </a:ext>
            </a:extLst>
          </p:cNvPr>
          <p:cNvSpPr>
            <a:spLocks noGrp="1"/>
          </p:cNvSpPr>
          <p:nvPr>
            <p:ph idx="1"/>
          </p:nvPr>
        </p:nvSpPr>
        <p:spPr>
          <a:xfrm>
            <a:off x="532782" y="1360056"/>
            <a:ext cx="10083865" cy="4351338"/>
          </a:xfrm>
        </p:spPr>
        <p:txBody>
          <a:bodyPr/>
          <a:lstStyle/>
          <a:p>
            <a:r>
              <a:rPr lang="en-US" dirty="0"/>
              <a:t>Donor Acknowledgment Policy</a:t>
            </a:r>
          </a:p>
          <a:p>
            <a:r>
              <a:rPr lang="en-US" dirty="0"/>
              <a:t>Stewardship</a:t>
            </a:r>
          </a:p>
          <a:p>
            <a:pPr lvl="1"/>
            <a:r>
              <a:rPr lang="en-US" dirty="0"/>
              <a:t>Gift processing/thank you letters</a:t>
            </a:r>
          </a:p>
          <a:p>
            <a:pPr lvl="1"/>
            <a:r>
              <a:rPr lang="en-US" dirty="0"/>
              <a:t>Pledge reminders</a:t>
            </a:r>
          </a:p>
          <a:p>
            <a:pPr lvl="1"/>
            <a:r>
              <a:rPr lang="en-US" dirty="0"/>
              <a:t>Renewal letters</a:t>
            </a:r>
          </a:p>
          <a:p>
            <a:pPr lvl="1"/>
            <a:r>
              <a:rPr lang="en-US" dirty="0"/>
              <a:t>Donor Pins </a:t>
            </a:r>
          </a:p>
          <a:p>
            <a:r>
              <a:rPr lang="en-US" dirty="0"/>
              <a:t>Catapult Calling Program</a:t>
            </a:r>
          </a:p>
          <a:p>
            <a:r>
              <a:rPr lang="en-US" dirty="0"/>
              <a:t>Text to Give </a:t>
            </a:r>
          </a:p>
        </p:txBody>
      </p:sp>
      <p:pic>
        <p:nvPicPr>
          <p:cNvPr id="4" name="Content Placeholder 6">
            <a:extLst>
              <a:ext uri="{FF2B5EF4-FFF2-40B4-BE49-F238E27FC236}">
                <a16:creationId xmlns:a16="http://schemas.microsoft.com/office/drawing/2014/main" id="{88957955-08C0-4EA6-8756-19DD25F2D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793" y="3649812"/>
            <a:ext cx="2014116" cy="1216526"/>
          </a:xfrm>
          <a:prstGeom prst="rect">
            <a:avLst/>
          </a:prstGeom>
        </p:spPr>
      </p:pic>
      <p:pic>
        <p:nvPicPr>
          <p:cNvPr id="5" name="Picture 2" descr="https://givebycell.com/wp-content/uploads/2016/08/GiveNewBranding2016_Green.png">
            <a:extLst>
              <a:ext uri="{FF2B5EF4-FFF2-40B4-BE49-F238E27FC236}">
                <a16:creationId xmlns:a16="http://schemas.microsoft.com/office/drawing/2014/main" id="{94C6F62A-AB0C-43F0-A9CA-97B9EABEC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464" y="4866338"/>
            <a:ext cx="3174775" cy="634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CB72AA-3551-45A4-B792-56AD1D51D8BA}"/>
              </a:ext>
            </a:extLst>
          </p:cNvPr>
          <p:cNvSpPr txBox="1"/>
          <p:nvPr/>
        </p:nvSpPr>
        <p:spPr>
          <a:xfrm>
            <a:off x="6269619" y="5459623"/>
            <a:ext cx="5563219" cy="400110"/>
          </a:xfrm>
          <a:prstGeom prst="rect">
            <a:avLst/>
          </a:prstGeom>
          <a:noFill/>
        </p:spPr>
        <p:txBody>
          <a:bodyPr wrap="square" rtlCol="0">
            <a:spAutoFit/>
          </a:bodyPr>
          <a:lstStyle/>
          <a:p>
            <a:pPr algn="ctr"/>
            <a:r>
              <a:rPr lang="en-US" sz="2000" b="1" dirty="0">
                <a:solidFill>
                  <a:schemeClr val="accent1">
                    <a:lumMod val="75000"/>
                  </a:schemeClr>
                </a:solidFill>
                <a:latin typeface="Arial Black" panose="020B0A04020102020204" pitchFamily="34" charset="0"/>
                <a:cs typeface="Aharoni" panose="020B0604020202020204" pitchFamily="2" charset="-79"/>
              </a:rPr>
              <a:t>Text AFP to 571-749-2699</a:t>
            </a:r>
          </a:p>
        </p:txBody>
      </p:sp>
    </p:spTree>
    <p:extLst>
      <p:ext uri="{BB962C8B-B14F-4D97-AF65-F5344CB8AC3E}">
        <p14:creationId xmlns:p14="http://schemas.microsoft.com/office/powerpoint/2010/main" val="29267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C8F9-B58B-4234-90DA-D30F3B100B22}"/>
              </a:ext>
            </a:extLst>
          </p:cNvPr>
          <p:cNvSpPr>
            <a:spLocks noGrp="1"/>
          </p:cNvSpPr>
          <p:nvPr>
            <p:ph type="title"/>
          </p:nvPr>
        </p:nvSpPr>
        <p:spPr>
          <a:xfrm>
            <a:off x="291548" y="443085"/>
            <a:ext cx="9399105" cy="365126"/>
          </a:xfrm>
        </p:spPr>
        <p:txBody>
          <a:bodyPr/>
          <a:lstStyle/>
          <a:p>
            <a:r>
              <a:rPr lang="en-US" dirty="0"/>
              <a:t>What Can You Do for Your Donors/Prospects?</a:t>
            </a:r>
            <a:br>
              <a:rPr lang="en-US" dirty="0"/>
            </a:br>
            <a:endParaRPr lang="en-US" dirty="0"/>
          </a:p>
        </p:txBody>
      </p:sp>
      <p:sp>
        <p:nvSpPr>
          <p:cNvPr id="3" name="Content Placeholder 2">
            <a:extLst>
              <a:ext uri="{FF2B5EF4-FFF2-40B4-BE49-F238E27FC236}">
                <a16:creationId xmlns:a16="http://schemas.microsoft.com/office/drawing/2014/main" id="{238949E2-2631-42F3-9327-CDCBC1CD1498}"/>
              </a:ext>
            </a:extLst>
          </p:cNvPr>
          <p:cNvSpPr>
            <a:spLocks noGrp="1"/>
          </p:cNvSpPr>
          <p:nvPr>
            <p:ph idx="1"/>
          </p:nvPr>
        </p:nvSpPr>
        <p:spPr>
          <a:xfrm>
            <a:off x="144966" y="1360055"/>
            <a:ext cx="12047034" cy="4773115"/>
          </a:xfrm>
        </p:spPr>
        <p:txBody>
          <a:bodyPr>
            <a:normAutofit/>
          </a:bodyPr>
          <a:lstStyle/>
          <a:p>
            <a:r>
              <a:rPr lang="en-US" sz="2700" dirty="0"/>
              <a:t>Virtual donor reception </a:t>
            </a:r>
          </a:p>
          <a:p>
            <a:r>
              <a:rPr lang="en-US" sz="2700" dirty="0"/>
              <a:t>Thank you emails to donors each month</a:t>
            </a:r>
          </a:p>
          <a:p>
            <a:r>
              <a:rPr lang="en-US" sz="2700" dirty="0"/>
              <a:t>Engage board members to personally solicit members to make/upgrade gift </a:t>
            </a:r>
          </a:p>
          <a:p>
            <a:r>
              <a:rPr lang="en-US" sz="2700" dirty="0"/>
              <a:t>Identify Chamberlain scholars in your chapter: what was their experience? How has it impacted their careers? Are they a donor?</a:t>
            </a:r>
          </a:p>
          <a:p>
            <a:r>
              <a:rPr lang="en-US" sz="2700" dirty="0"/>
              <a:t>Create a communications calendar about BTC so you have consistent communications (highlight ICON/LEAD matching campaigns!)</a:t>
            </a:r>
          </a:p>
          <a:p>
            <a:r>
              <a:rPr lang="en-US" sz="2700" dirty="0"/>
              <a:t>Solicit your chapter board for 100% Board Participation (10 Star!)</a:t>
            </a:r>
          </a:p>
          <a:p>
            <a:r>
              <a:rPr lang="en-US" sz="2700" dirty="0"/>
              <a:t>Ask us to Zoom in to a board meeting to talk about the Foundation and our impact</a:t>
            </a:r>
          </a:p>
        </p:txBody>
      </p:sp>
    </p:spTree>
    <p:extLst>
      <p:ext uri="{BB962C8B-B14F-4D97-AF65-F5344CB8AC3E}">
        <p14:creationId xmlns:p14="http://schemas.microsoft.com/office/powerpoint/2010/main" val="164234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A special thank you to…</a:t>
            </a:r>
          </a:p>
        </p:txBody>
      </p:sp>
      <p:pic>
        <p:nvPicPr>
          <p:cNvPr id="4" name="Content Placeholder 5">
            <a:extLst>
              <a:ext uri="{FF2B5EF4-FFF2-40B4-BE49-F238E27FC236}">
                <a16:creationId xmlns:a16="http://schemas.microsoft.com/office/drawing/2014/main" id="{49D1E1F0-5EB4-4DA5-8C9F-9B36BE987E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8943" y="1524000"/>
            <a:ext cx="5806113" cy="1446874"/>
          </a:xfrm>
        </p:spPr>
      </p:pic>
      <p:sp>
        <p:nvSpPr>
          <p:cNvPr id="5" name="TextBox 4">
            <a:extLst>
              <a:ext uri="{FF2B5EF4-FFF2-40B4-BE49-F238E27FC236}">
                <a16:creationId xmlns:a16="http://schemas.microsoft.com/office/drawing/2014/main" id="{D50A95B7-B372-40D2-A300-CF3C506ED1ED}"/>
              </a:ext>
            </a:extLst>
          </p:cNvPr>
          <p:cNvSpPr txBox="1"/>
          <p:nvPr/>
        </p:nvSpPr>
        <p:spPr>
          <a:xfrm>
            <a:off x="617056" y="3438662"/>
            <a:ext cx="8077200" cy="1200329"/>
          </a:xfrm>
          <a:prstGeom prst="rect">
            <a:avLst/>
          </a:prstGeom>
          <a:noFill/>
        </p:spPr>
        <p:txBody>
          <a:bodyPr wrap="square" rtlCol="0">
            <a:spAutoFit/>
          </a:bodyPr>
          <a:lstStyle/>
          <a:p>
            <a:pPr algn="ctr"/>
            <a:r>
              <a:rPr lang="en-US" dirty="0"/>
              <a:t>For partnering with the AFP Foundation for the “Good Takeover Toronto, Canada:</a:t>
            </a:r>
          </a:p>
          <a:p>
            <a:pPr algn="ctr"/>
            <a:endParaRPr lang="en-US" dirty="0"/>
          </a:p>
          <a:p>
            <a:pPr algn="ctr"/>
            <a:r>
              <a:rPr lang="en-US" b="1" dirty="0"/>
              <a:t>April 7-9: Dates of the Good Takeover Challenge Match  </a:t>
            </a:r>
            <a:r>
              <a:rPr lang="en-US" dirty="0"/>
              <a:t> </a:t>
            </a:r>
          </a:p>
          <a:p>
            <a:pPr algn="ctr"/>
            <a:endParaRPr lang="en-US" dirty="0"/>
          </a:p>
        </p:txBody>
      </p:sp>
    </p:spTree>
    <p:extLst>
      <p:ext uri="{BB962C8B-B14F-4D97-AF65-F5344CB8AC3E}">
        <p14:creationId xmlns:p14="http://schemas.microsoft.com/office/powerpoint/2010/main" val="348015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ACE3-3A67-4258-9048-9A22EA512F90}"/>
              </a:ext>
            </a:extLst>
          </p:cNvPr>
          <p:cNvSpPr>
            <a:spLocks noGrp="1"/>
          </p:cNvSpPr>
          <p:nvPr>
            <p:ph type="title"/>
          </p:nvPr>
        </p:nvSpPr>
        <p:spPr/>
        <p:txBody>
          <a:bodyPr/>
          <a:lstStyle/>
          <a:p>
            <a:r>
              <a:rPr lang="en-US" dirty="0"/>
              <a:t>Thank you!</a:t>
            </a:r>
          </a:p>
        </p:txBody>
      </p:sp>
      <p:pic>
        <p:nvPicPr>
          <p:cNvPr id="11" name="Content Placeholder 10" descr="A picture containing text&#10;&#10;Description automatically generated">
            <a:extLst>
              <a:ext uri="{FF2B5EF4-FFF2-40B4-BE49-F238E27FC236}">
                <a16:creationId xmlns:a16="http://schemas.microsoft.com/office/drawing/2014/main" id="{AF174217-C7BF-4292-AA56-52AD5109110A}"/>
              </a:ext>
            </a:extLst>
          </p:cNvPr>
          <p:cNvPicPr>
            <a:picLocks noGrp="1" noChangeAspect="1"/>
          </p:cNvPicPr>
          <p:nvPr>
            <p:ph idx="1"/>
          </p:nvPr>
        </p:nvPicPr>
        <p:blipFill>
          <a:blip r:embed="rId3"/>
          <a:stretch>
            <a:fillRect/>
          </a:stretch>
        </p:blipFill>
        <p:spPr>
          <a:xfrm>
            <a:off x="6307924" y="1369028"/>
            <a:ext cx="1912532" cy="1950947"/>
          </a:xfrm>
        </p:spPr>
      </p:pic>
      <p:pic>
        <p:nvPicPr>
          <p:cNvPr id="13" name="Picture 12" descr="Text&#10;&#10;Description automatically generated with medium confidence">
            <a:extLst>
              <a:ext uri="{FF2B5EF4-FFF2-40B4-BE49-F238E27FC236}">
                <a16:creationId xmlns:a16="http://schemas.microsoft.com/office/drawing/2014/main" id="{2578F801-A71D-4C74-89EA-4687712ADD0A}"/>
              </a:ext>
            </a:extLst>
          </p:cNvPr>
          <p:cNvPicPr>
            <a:picLocks noChangeAspect="1"/>
          </p:cNvPicPr>
          <p:nvPr/>
        </p:nvPicPr>
        <p:blipFill>
          <a:blip r:embed="rId4"/>
          <a:stretch>
            <a:fillRect/>
          </a:stretch>
        </p:blipFill>
        <p:spPr>
          <a:xfrm>
            <a:off x="3284924" y="1595950"/>
            <a:ext cx="2828925" cy="1724025"/>
          </a:xfrm>
          <a:prstGeom prst="rect">
            <a:avLst/>
          </a:prstGeom>
        </p:spPr>
      </p:pic>
      <p:sp>
        <p:nvSpPr>
          <p:cNvPr id="16" name="TextBox 15">
            <a:extLst>
              <a:ext uri="{FF2B5EF4-FFF2-40B4-BE49-F238E27FC236}">
                <a16:creationId xmlns:a16="http://schemas.microsoft.com/office/drawing/2014/main" id="{AA57BFA1-86AD-4FFC-AC9D-436E31DF60EA}"/>
              </a:ext>
            </a:extLst>
          </p:cNvPr>
          <p:cNvSpPr txBox="1"/>
          <p:nvPr/>
        </p:nvSpPr>
        <p:spPr>
          <a:xfrm>
            <a:off x="3049172" y="2832353"/>
            <a:ext cx="6098344" cy="2308324"/>
          </a:xfrm>
          <a:prstGeom prst="rect">
            <a:avLst/>
          </a:prstGeom>
          <a:noFill/>
        </p:spPr>
        <p:txBody>
          <a:bodyPr wrap="square">
            <a:spAutoFit/>
          </a:bodyPr>
          <a:lstStyle/>
          <a:p>
            <a:endParaRPr lang="en-US" dirty="0"/>
          </a:p>
          <a:p>
            <a:endParaRPr lang="en-US" dirty="0"/>
          </a:p>
          <a:p>
            <a:endParaRPr lang="en-US" dirty="0"/>
          </a:p>
          <a:p>
            <a:endParaRPr lang="en-US" dirty="0"/>
          </a:p>
          <a:p>
            <a:r>
              <a:rPr lang="en-US" sz="2400" b="1" dirty="0"/>
              <a:t>For partnering with the AFP Foundation for Philanthropy for the match over the dates of AFP LEAD</a:t>
            </a:r>
            <a:endParaRPr lang="en-US" dirty="0"/>
          </a:p>
        </p:txBody>
      </p:sp>
    </p:spTree>
    <p:extLst>
      <p:ext uri="{BB962C8B-B14F-4D97-AF65-F5344CB8AC3E}">
        <p14:creationId xmlns:p14="http://schemas.microsoft.com/office/powerpoint/2010/main" val="328735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1E5A-081A-4C8B-8CB3-9168A87CBB04}"/>
              </a:ext>
            </a:extLst>
          </p:cNvPr>
          <p:cNvSpPr>
            <a:spLocks noGrp="1"/>
          </p:cNvSpPr>
          <p:nvPr>
            <p:ph type="title"/>
          </p:nvPr>
        </p:nvSpPr>
        <p:spPr/>
        <p:txBody>
          <a:bodyPr/>
          <a:lstStyle/>
          <a:p>
            <a:r>
              <a:rPr lang="en-US" dirty="0"/>
              <a:t>In Kind Support Provided by</a:t>
            </a:r>
          </a:p>
        </p:txBody>
      </p:sp>
      <p:pic>
        <p:nvPicPr>
          <p:cNvPr id="5" name="Content Placeholder 4" descr="Shape&#10;&#10;Description automatically generated with medium confidence">
            <a:extLst>
              <a:ext uri="{FF2B5EF4-FFF2-40B4-BE49-F238E27FC236}">
                <a16:creationId xmlns:a16="http://schemas.microsoft.com/office/drawing/2014/main" id="{62AB0351-29C3-4118-9A45-1130A80BE991}"/>
              </a:ext>
            </a:extLst>
          </p:cNvPr>
          <p:cNvPicPr>
            <a:picLocks noGrp="1" noChangeAspect="1"/>
          </p:cNvPicPr>
          <p:nvPr>
            <p:ph idx="1"/>
          </p:nvPr>
        </p:nvPicPr>
        <p:blipFill>
          <a:blip r:embed="rId3"/>
          <a:stretch>
            <a:fillRect/>
          </a:stretch>
        </p:blipFill>
        <p:spPr>
          <a:xfrm>
            <a:off x="6287477" y="2477167"/>
            <a:ext cx="5198758" cy="1039751"/>
          </a:xfrm>
        </p:spPr>
      </p:pic>
      <p:pic>
        <p:nvPicPr>
          <p:cNvPr id="7" name="Picture 6" descr="Logo, company name&#10;&#10;Description automatically generated">
            <a:extLst>
              <a:ext uri="{FF2B5EF4-FFF2-40B4-BE49-F238E27FC236}">
                <a16:creationId xmlns:a16="http://schemas.microsoft.com/office/drawing/2014/main" id="{44EFF52B-297B-4739-9C2A-019A5D6E49F5}"/>
              </a:ext>
            </a:extLst>
          </p:cNvPr>
          <p:cNvPicPr>
            <a:picLocks noChangeAspect="1"/>
          </p:cNvPicPr>
          <p:nvPr/>
        </p:nvPicPr>
        <p:blipFill>
          <a:blip r:embed="rId4"/>
          <a:stretch>
            <a:fillRect/>
          </a:stretch>
        </p:blipFill>
        <p:spPr>
          <a:xfrm>
            <a:off x="1519310" y="1651977"/>
            <a:ext cx="3545449" cy="2141451"/>
          </a:xfrm>
          <a:prstGeom prst="rect">
            <a:avLst/>
          </a:prstGeom>
        </p:spPr>
      </p:pic>
    </p:spTree>
    <p:extLst>
      <p:ext uri="{BB962C8B-B14F-4D97-AF65-F5344CB8AC3E}">
        <p14:creationId xmlns:p14="http://schemas.microsoft.com/office/powerpoint/2010/main" val="77089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5DCD-DCC1-847C-4D9C-7219694D47C0}"/>
              </a:ext>
            </a:extLst>
          </p:cNvPr>
          <p:cNvSpPr>
            <a:spLocks noGrp="1"/>
          </p:cNvSpPr>
          <p:nvPr>
            <p:ph type="title"/>
          </p:nvPr>
        </p:nvSpPr>
        <p:spPr/>
        <p:txBody>
          <a:bodyPr/>
          <a:lstStyle/>
          <a:p>
            <a:r>
              <a:rPr lang="en-US" dirty="0"/>
              <a:t>Chapter Engagement </a:t>
            </a:r>
          </a:p>
        </p:txBody>
      </p:sp>
      <p:sp>
        <p:nvSpPr>
          <p:cNvPr id="3" name="Content Placeholder 2">
            <a:extLst>
              <a:ext uri="{FF2B5EF4-FFF2-40B4-BE49-F238E27FC236}">
                <a16:creationId xmlns:a16="http://schemas.microsoft.com/office/drawing/2014/main" id="{29B23640-BCE5-505C-6689-AA4B5321FC8A}"/>
              </a:ext>
            </a:extLst>
          </p:cNvPr>
          <p:cNvSpPr>
            <a:spLocks noGrp="1"/>
          </p:cNvSpPr>
          <p:nvPr>
            <p:ph idx="1"/>
          </p:nvPr>
        </p:nvSpPr>
        <p:spPr>
          <a:xfrm>
            <a:off x="1575352" y="1590911"/>
            <a:ext cx="9041295" cy="2691439"/>
          </a:xfrm>
        </p:spPr>
        <p:txBody>
          <a:bodyPr>
            <a:normAutofit/>
          </a:bodyPr>
          <a:lstStyle/>
          <a:p>
            <a:r>
              <a:rPr lang="en-US" sz="3600" dirty="0"/>
              <a:t>AFP Foundation Board members available to talk to your chapter</a:t>
            </a:r>
          </a:p>
          <a:p>
            <a:pPr lvl="1"/>
            <a:r>
              <a:rPr lang="en-US" sz="3200" dirty="0"/>
              <a:t>Board</a:t>
            </a:r>
          </a:p>
          <a:p>
            <a:pPr lvl="1"/>
            <a:r>
              <a:rPr lang="en-US" sz="3200" dirty="0"/>
              <a:t>Members</a:t>
            </a:r>
          </a:p>
        </p:txBody>
      </p:sp>
    </p:spTree>
    <p:extLst>
      <p:ext uri="{BB962C8B-B14F-4D97-AF65-F5344CB8AC3E}">
        <p14:creationId xmlns:p14="http://schemas.microsoft.com/office/powerpoint/2010/main" val="137709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0" y="2017594"/>
            <a:ext cx="9799950" cy="745435"/>
          </a:xfrm>
        </p:spPr>
        <p:txBody>
          <a:bodyPr>
            <a:normAutofit/>
          </a:bodyPr>
          <a:lstStyle/>
          <a:p>
            <a:pPr algn="ctr"/>
            <a:r>
              <a:rPr lang="en-US" dirty="0"/>
              <a:t>             Open Discussion</a:t>
            </a:r>
          </a:p>
        </p:txBody>
      </p:sp>
      <p:sp>
        <p:nvSpPr>
          <p:cNvPr id="3" name="Content Placeholder 3">
            <a:extLst>
              <a:ext uri="{FF2B5EF4-FFF2-40B4-BE49-F238E27FC236}">
                <a16:creationId xmlns:a16="http://schemas.microsoft.com/office/drawing/2014/main" id="{249BD939-A901-4BD5-B252-41AD5F369CEB}"/>
              </a:ext>
            </a:extLst>
          </p:cNvPr>
          <p:cNvSpPr txBox="1">
            <a:spLocks/>
          </p:cNvSpPr>
          <p:nvPr/>
        </p:nvSpPr>
        <p:spPr>
          <a:xfrm>
            <a:off x="470452" y="3191110"/>
            <a:ext cx="9041295" cy="19680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2400" i="1" dirty="0">
              <a:solidFill>
                <a:prstClr val="black">
                  <a:lumMod val="85000"/>
                  <a:lumOff val="15000"/>
                </a:prstClr>
              </a:solidFill>
            </a:endParaRPr>
          </a:p>
          <a:p>
            <a:pPr marL="0" indent="0">
              <a:buFont typeface="Arial" panose="020B0604020202020204" pitchFamily="34" charset="0"/>
              <a:buNone/>
            </a:pPr>
            <a:endParaRPr lang="en-US" sz="3600" i="1" dirty="0"/>
          </a:p>
        </p:txBody>
      </p:sp>
    </p:spTree>
    <p:extLst>
      <p:ext uri="{BB962C8B-B14F-4D97-AF65-F5344CB8AC3E}">
        <p14:creationId xmlns:p14="http://schemas.microsoft.com/office/powerpoint/2010/main" val="329199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E773F5-0D01-4766-99D1-5BD0FD31B2C5}"/>
              </a:ext>
            </a:extLst>
          </p:cNvPr>
          <p:cNvSpPr>
            <a:spLocks noGrp="1"/>
          </p:cNvSpPr>
          <p:nvPr>
            <p:ph type="title"/>
          </p:nvPr>
        </p:nvSpPr>
        <p:spPr/>
        <p:txBody>
          <a:bodyPr/>
          <a:lstStyle/>
          <a:p>
            <a:r>
              <a:rPr lang="en-US" dirty="0"/>
              <a:t>AFP Foundation Staff</a:t>
            </a:r>
          </a:p>
        </p:txBody>
      </p:sp>
      <p:sp>
        <p:nvSpPr>
          <p:cNvPr id="12" name="Content Placeholder 2">
            <a:extLst>
              <a:ext uri="{FF2B5EF4-FFF2-40B4-BE49-F238E27FC236}">
                <a16:creationId xmlns:a16="http://schemas.microsoft.com/office/drawing/2014/main" id="{6FD54225-1B73-4D84-9A5A-35CA391CA919}"/>
              </a:ext>
            </a:extLst>
          </p:cNvPr>
          <p:cNvSpPr txBox="1">
            <a:spLocks/>
          </p:cNvSpPr>
          <p:nvPr/>
        </p:nvSpPr>
        <p:spPr>
          <a:xfrm>
            <a:off x="989576" y="1807849"/>
            <a:ext cx="62484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Lori Gusdorf, CAE, Executive Vice President</a:t>
            </a:r>
          </a:p>
          <a:p>
            <a:pPr marL="0" indent="0">
              <a:buFont typeface="Arial" panose="020B0604020202020204" pitchFamily="34" charset="0"/>
              <a:buNone/>
            </a:pPr>
            <a:r>
              <a:rPr lang="en-US" sz="2000" dirty="0"/>
              <a:t>(800) 666-3863, ext. 449 or (703) 519-8449	</a:t>
            </a:r>
          </a:p>
          <a:p>
            <a:pPr marL="0" indent="0">
              <a:buFont typeface="Arial" panose="020B0604020202020204" pitchFamily="34" charset="0"/>
              <a:buNone/>
            </a:pPr>
            <a:r>
              <a:rPr lang="en-US" sz="2000" dirty="0"/>
              <a:t>Lori.gusdorf@afpglobal.org</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b="1" dirty="0"/>
              <a:t>Ayat Hassan, MBA Foundation Development Specialist </a:t>
            </a:r>
          </a:p>
          <a:p>
            <a:pPr marL="0" indent="0">
              <a:buFont typeface="Arial" panose="020B0604020202020204" pitchFamily="34" charset="0"/>
              <a:buNone/>
            </a:pPr>
            <a:r>
              <a:rPr lang="en-US" sz="2000" dirty="0"/>
              <a:t>(800) 666-3863, ext. 448 or (703) 519-8448 </a:t>
            </a:r>
          </a:p>
          <a:p>
            <a:pPr marL="0" indent="0">
              <a:buFont typeface="Arial" panose="020B0604020202020204" pitchFamily="34" charset="0"/>
              <a:buNone/>
            </a:pPr>
            <a:r>
              <a:rPr lang="en-US" sz="2000" dirty="0"/>
              <a:t>Ayat.hassan@afpglobal.org</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1800" dirty="0"/>
          </a:p>
        </p:txBody>
      </p:sp>
      <p:sp>
        <p:nvSpPr>
          <p:cNvPr id="5" name="Title 1">
            <a:extLst>
              <a:ext uri="{FF2B5EF4-FFF2-40B4-BE49-F238E27FC236}">
                <a16:creationId xmlns:a16="http://schemas.microsoft.com/office/drawing/2014/main" id="{A532AC8D-E863-48C3-91B7-E72F210DBAB6}"/>
              </a:ext>
            </a:extLst>
          </p:cNvPr>
          <p:cNvSpPr txBox="1">
            <a:spLocks/>
          </p:cNvSpPr>
          <p:nvPr/>
        </p:nvSpPr>
        <p:spPr>
          <a:xfrm>
            <a:off x="895547" y="844031"/>
            <a:ext cx="9799950" cy="745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en-US" u="sng" dirty="0"/>
              <a:t>We’re here to support you!</a:t>
            </a:r>
          </a:p>
        </p:txBody>
      </p:sp>
    </p:spTree>
    <p:extLst>
      <p:ext uri="{BB962C8B-B14F-4D97-AF65-F5344CB8AC3E}">
        <p14:creationId xmlns:p14="http://schemas.microsoft.com/office/powerpoint/2010/main" val="6370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Orientation Objectives</a:t>
            </a:r>
          </a:p>
        </p:txBody>
      </p:sp>
      <p:sp>
        <p:nvSpPr>
          <p:cNvPr id="4" name="Content Placeholder 3">
            <a:extLst>
              <a:ext uri="{FF2B5EF4-FFF2-40B4-BE49-F238E27FC236}">
                <a16:creationId xmlns:a16="http://schemas.microsoft.com/office/drawing/2014/main" id="{7180AE2B-2C11-864B-9EDE-1F79C87CCA4F}"/>
              </a:ext>
            </a:extLst>
          </p:cNvPr>
          <p:cNvSpPr>
            <a:spLocks noGrp="1"/>
          </p:cNvSpPr>
          <p:nvPr>
            <p:ph idx="1"/>
          </p:nvPr>
        </p:nvSpPr>
        <p:spPr>
          <a:xfrm>
            <a:off x="71021" y="1360056"/>
            <a:ext cx="12011487" cy="4934212"/>
          </a:xfrm>
        </p:spPr>
        <p:txBody>
          <a:bodyPr>
            <a:normAutofit/>
          </a:bodyPr>
          <a:lstStyle/>
          <a:p>
            <a:r>
              <a:rPr lang="en-US" dirty="0"/>
              <a:t>What is the AFP Foundation for Philanthropy? </a:t>
            </a:r>
          </a:p>
          <a:p>
            <a:pPr lvl="1"/>
            <a:r>
              <a:rPr lang="en-US" dirty="0"/>
              <a:t>Impact</a:t>
            </a:r>
          </a:p>
          <a:p>
            <a:pPr lvl="1"/>
            <a:r>
              <a:rPr lang="en-US" dirty="0"/>
              <a:t>Fundraising priorities</a:t>
            </a:r>
          </a:p>
          <a:p>
            <a:pPr lvl="1"/>
            <a:r>
              <a:rPr lang="en-US" dirty="0"/>
              <a:t>Campaigns</a:t>
            </a:r>
          </a:p>
          <a:p>
            <a:r>
              <a:rPr lang="en-US" dirty="0"/>
              <a:t>BE the CAUSE: Foundation’s annual fund and our fundraising priority!</a:t>
            </a:r>
          </a:p>
          <a:p>
            <a:pPr lvl="1"/>
            <a:r>
              <a:rPr lang="en-US" dirty="0"/>
              <a:t>What IS it? </a:t>
            </a:r>
          </a:p>
          <a:p>
            <a:pPr lvl="1"/>
            <a:r>
              <a:rPr lang="en-US" dirty="0"/>
              <a:t>What does it do? </a:t>
            </a:r>
          </a:p>
          <a:p>
            <a:pPr lvl="1"/>
            <a:r>
              <a:rPr lang="en-US" dirty="0"/>
              <a:t>How does it impact you?</a:t>
            </a:r>
          </a:p>
          <a:p>
            <a:r>
              <a:rPr lang="en-US" dirty="0"/>
              <a:t>Resources, responsibilities, and raising funds</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9078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0" y="2017594"/>
            <a:ext cx="9799950" cy="745435"/>
          </a:xfrm>
        </p:spPr>
        <p:txBody>
          <a:bodyPr>
            <a:normAutofit fontScale="90000"/>
          </a:bodyPr>
          <a:lstStyle/>
          <a:p>
            <a:r>
              <a:rPr lang="en-US" dirty="0"/>
              <a:t>What IS the AFP Foundation for Philanthropy?</a:t>
            </a:r>
          </a:p>
        </p:txBody>
      </p:sp>
      <p:sp>
        <p:nvSpPr>
          <p:cNvPr id="3" name="Content Placeholder 3">
            <a:extLst>
              <a:ext uri="{FF2B5EF4-FFF2-40B4-BE49-F238E27FC236}">
                <a16:creationId xmlns:a16="http://schemas.microsoft.com/office/drawing/2014/main" id="{249BD939-A901-4BD5-B252-41AD5F369CEB}"/>
              </a:ext>
            </a:extLst>
          </p:cNvPr>
          <p:cNvSpPr txBox="1">
            <a:spLocks/>
          </p:cNvSpPr>
          <p:nvPr/>
        </p:nvSpPr>
        <p:spPr>
          <a:xfrm>
            <a:off x="470452" y="3191110"/>
            <a:ext cx="9041295" cy="19680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The AFP Foundation enhances philanthropy and volunteerism </a:t>
            </a:r>
          </a:p>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through programs of education, research and service that benefit </a:t>
            </a:r>
          </a:p>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all those who lead, serve and support nonprofit institutions.</a:t>
            </a:r>
          </a:p>
          <a:p>
            <a:pPr marL="0" indent="0">
              <a:buFont typeface="Arial" panose="020B0604020202020204" pitchFamily="34" charset="0"/>
              <a:buNone/>
            </a:pPr>
            <a:endParaRPr lang="en-US" sz="3600" i="1" dirty="0"/>
          </a:p>
        </p:txBody>
      </p:sp>
    </p:spTree>
    <p:extLst>
      <p:ext uri="{BB962C8B-B14F-4D97-AF65-F5344CB8AC3E}">
        <p14:creationId xmlns:p14="http://schemas.microsoft.com/office/powerpoint/2010/main" val="53077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0" y="74699"/>
            <a:ext cx="11472560" cy="887326"/>
          </a:xfrm>
        </p:spPr>
        <p:txBody>
          <a:bodyPr/>
          <a:lstStyle/>
          <a:p>
            <a:r>
              <a:rPr lang="en-US" dirty="0"/>
              <a:t>Case for Support – The Foundation for Philanthropy’s Priorities</a:t>
            </a:r>
          </a:p>
        </p:txBody>
      </p:sp>
      <p:sp>
        <p:nvSpPr>
          <p:cNvPr id="4" name="Content Placeholder 2">
            <a:extLst>
              <a:ext uri="{FF2B5EF4-FFF2-40B4-BE49-F238E27FC236}">
                <a16:creationId xmlns:a16="http://schemas.microsoft.com/office/drawing/2014/main" id="{1FDB62EE-4F53-454C-A0B8-59ADCCD485D9}"/>
              </a:ext>
            </a:extLst>
          </p:cNvPr>
          <p:cNvSpPr>
            <a:spLocks noGrp="1"/>
          </p:cNvSpPr>
          <p:nvPr>
            <p:ph idx="1"/>
          </p:nvPr>
        </p:nvSpPr>
        <p:spPr>
          <a:xfrm>
            <a:off x="133349" y="1171575"/>
            <a:ext cx="10470173" cy="4724400"/>
          </a:xfrm>
        </p:spPr>
        <p:txBody>
          <a:bodyPr>
            <a:normAutofit/>
          </a:bodyPr>
          <a:lstStyle/>
          <a:p>
            <a:pPr marL="0" indent="0">
              <a:buNone/>
            </a:pPr>
            <a:r>
              <a:rPr lang="en-US" sz="3600" dirty="0"/>
              <a:t>Growing Fundraising Leadership For a Better World</a:t>
            </a:r>
          </a:p>
        </p:txBody>
      </p:sp>
      <p:sp>
        <p:nvSpPr>
          <p:cNvPr id="2" name="TextBox 1">
            <a:extLst>
              <a:ext uri="{FF2B5EF4-FFF2-40B4-BE49-F238E27FC236}">
                <a16:creationId xmlns:a16="http://schemas.microsoft.com/office/drawing/2014/main" id="{535B87AB-1A5D-4539-BF2A-C378C7AC9DDC}"/>
              </a:ext>
            </a:extLst>
          </p:cNvPr>
          <p:cNvSpPr txBox="1"/>
          <p:nvPr/>
        </p:nvSpPr>
        <p:spPr>
          <a:xfrm>
            <a:off x="486136" y="2146995"/>
            <a:ext cx="8678646" cy="3539430"/>
          </a:xfrm>
          <a:prstGeom prst="rect">
            <a:avLst/>
          </a:prstGeom>
          <a:noFill/>
        </p:spPr>
        <p:txBody>
          <a:bodyPr wrap="square" rtlCol="0">
            <a:spAutoFit/>
          </a:bodyPr>
          <a:lstStyle/>
          <a:p>
            <a:r>
              <a:rPr lang="en-US" sz="3200" dirty="0"/>
              <a:t>What does the Foundation support? </a:t>
            </a:r>
          </a:p>
          <a:p>
            <a:endParaRPr lang="en-US" sz="3200" dirty="0"/>
          </a:p>
          <a:p>
            <a:pPr marL="228600" indent="-228600">
              <a:buAutoNum type="arabicPeriod"/>
            </a:pPr>
            <a:r>
              <a:rPr lang="en-US" sz="3200" dirty="0"/>
              <a:t> Leadership Development</a:t>
            </a:r>
          </a:p>
          <a:p>
            <a:pPr marL="228600" indent="-228600">
              <a:buFontTx/>
              <a:buAutoNum type="arabicPeriod"/>
            </a:pPr>
            <a:r>
              <a:rPr lang="en-US" sz="3200" dirty="0"/>
              <a:t> IDEA (Inclusion, Diversity, Equity and Access)</a:t>
            </a:r>
          </a:p>
          <a:p>
            <a:pPr marL="228600" indent="-228600">
              <a:buFontTx/>
              <a:buAutoNum type="arabicPeriod"/>
            </a:pPr>
            <a:r>
              <a:rPr lang="en-US" sz="3200" dirty="0"/>
              <a:t> Ethics</a:t>
            </a:r>
          </a:p>
          <a:p>
            <a:pPr marL="228600" indent="-228600">
              <a:buAutoNum type="arabicPeriod"/>
            </a:pPr>
            <a:r>
              <a:rPr lang="en-US" sz="3200" dirty="0"/>
              <a:t> Research</a:t>
            </a:r>
          </a:p>
          <a:p>
            <a:endParaRPr lang="en-US" sz="3200" dirty="0"/>
          </a:p>
        </p:txBody>
      </p:sp>
    </p:spTree>
    <p:extLst>
      <p:ext uri="{BB962C8B-B14F-4D97-AF65-F5344CB8AC3E}">
        <p14:creationId xmlns:p14="http://schemas.microsoft.com/office/powerpoint/2010/main" val="2231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F2D7A71-DD6E-95AC-8611-76D1EC29BE5F}"/>
              </a:ext>
            </a:extLst>
          </p:cNvPr>
          <p:cNvGraphicFramePr/>
          <p:nvPr>
            <p:extLst>
              <p:ext uri="{D42A27DB-BD31-4B8C-83A1-F6EECF244321}">
                <p14:modId xmlns:p14="http://schemas.microsoft.com/office/powerpoint/2010/main" val="804306505"/>
              </p:ext>
            </p:extLst>
          </p:nvPr>
        </p:nvGraphicFramePr>
        <p:xfrm>
          <a:off x="1562100" y="866774"/>
          <a:ext cx="9906000" cy="5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43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D7D3-D09F-4924-A2AD-211FD7AD2A20}"/>
              </a:ext>
            </a:extLst>
          </p:cNvPr>
          <p:cNvSpPr>
            <a:spLocks noGrp="1"/>
          </p:cNvSpPr>
          <p:nvPr>
            <p:ph type="ctrTitle"/>
          </p:nvPr>
        </p:nvSpPr>
        <p:spPr>
          <a:xfrm>
            <a:off x="497711" y="1903784"/>
            <a:ext cx="6740324" cy="1311965"/>
          </a:xfrm>
        </p:spPr>
        <p:txBody>
          <a:bodyPr/>
          <a:lstStyle/>
          <a:p>
            <a:r>
              <a:rPr lang="en-US" dirty="0"/>
              <a:t>Our Fundraising Priorities</a:t>
            </a:r>
            <a:br>
              <a:rPr lang="en-US" dirty="0"/>
            </a:br>
            <a:endParaRPr lang="en-US" dirty="0"/>
          </a:p>
        </p:txBody>
      </p:sp>
      <p:sp>
        <p:nvSpPr>
          <p:cNvPr id="5" name="TextBox 4">
            <a:extLst>
              <a:ext uri="{FF2B5EF4-FFF2-40B4-BE49-F238E27FC236}">
                <a16:creationId xmlns:a16="http://schemas.microsoft.com/office/drawing/2014/main" id="{B78636FD-D5DB-4F23-9FF5-B65E79E9AC65}"/>
              </a:ext>
            </a:extLst>
          </p:cNvPr>
          <p:cNvSpPr txBox="1"/>
          <p:nvPr/>
        </p:nvSpPr>
        <p:spPr>
          <a:xfrm>
            <a:off x="405114" y="2847372"/>
            <a:ext cx="10093124"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BE the CAUSE: our annual fund</a:t>
            </a:r>
          </a:p>
          <a:p>
            <a:pPr marL="285750" indent="-285750">
              <a:buFont typeface="Arial" panose="020B0604020202020204" pitchFamily="34" charset="0"/>
              <a:buChar char="•"/>
            </a:pPr>
            <a:r>
              <a:rPr lang="en-US" sz="2800" dirty="0"/>
              <a:t>Major Gifts: one example is our Leadership Development program that is being created</a:t>
            </a:r>
          </a:p>
          <a:p>
            <a:pPr marL="285750" indent="-285750">
              <a:buFont typeface="Arial" panose="020B0604020202020204" pitchFamily="34" charset="0"/>
              <a:buChar char="•"/>
            </a:pPr>
            <a:r>
              <a:rPr lang="en-US" sz="2800" dirty="0"/>
              <a:t>Endowments: to fund scholarships and programs in perpetuity </a:t>
            </a:r>
          </a:p>
        </p:txBody>
      </p:sp>
    </p:spTree>
    <p:extLst>
      <p:ext uri="{BB962C8B-B14F-4D97-AF65-F5344CB8AC3E}">
        <p14:creationId xmlns:p14="http://schemas.microsoft.com/office/powerpoint/2010/main" val="272741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0" y="1339639"/>
            <a:ext cx="9101559" cy="1311965"/>
          </a:xfrm>
        </p:spPr>
        <p:txBody>
          <a:bodyPr/>
          <a:lstStyle/>
          <a:p>
            <a:r>
              <a:rPr lang="en-US" dirty="0"/>
              <a:t>What is BTC and what does it impact?</a:t>
            </a:r>
          </a:p>
        </p:txBody>
      </p:sp>
      <p:sp>
        <p:nvSpPr>
          <p:cNvPr id="3" name="TextBox 2">
            <a:extLst>
              <a:ext uri="{FF2B5EF4-FFF2-40B4-BE49-F238E27FC236}">
                <a16:creationId xmlns:a16="http://schemas.microsoft.com/office/drawing/2014/main" id="{B4397845-1B77-46E2-8FDA-DC5E7E3644E6}"/>
              </a:ext>
            </a:extLst>
          </p:cNvPr>
          <p:cNvSpPr txBox="1"/>
          <p:nvPr/>
        </p:nvSpPr>
        <p:spPr>
          <a:xfrm>
            <a:off x="0" y="2640029"/>
            <a:ext cx="11528385"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Scholarships: 247 were given out in 2023 alone! We support young professionals, diverse fundraisers and many more </a:t>
            </a:r>
          </a:p>
          <a:p>
            <a:pPr marL="285750" indent="-285750">
              <a:buFont typeface="Arial" panose="020B0604020202020204" pitchFamily="34" charset="0"/>
              <a:buChar char="•"/>
            </a:pPr>
            <a:r>
              <a:rPr lang="en-US" sz="2800" dirty="0"/>
              <a:t>Foundation Grant Back Program: a portion of the funds raised goes DIRECTLY back to your chapter – so you can make an impact in your community while also supporting the entire profession</a:t>
            </a:r>
          </a:p>
        </p:txBody>
      </p:sp>
    </p:spTree>
    <p:extLst>
      <p:ext uri="{BB962C8B-B14F-4D97-AF65-F5344CB8AC3E}">
        <p14:creationId xmlns:p14="http://schemas.microsoft.com/office/powerpoint/2010/main" val="345973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902368" y="846170"/>
            <a:ext cx="7875540" cy="4812632"/>
          </a:xfrm>
        </p:spPr>
        <p:txBody>
          <a:bodyPr>
            <a:normAutofit fontScale="90000"/>
          </a:bodyPr>
          <a:lstStyle/>
          <a:p>
            <a:br>
              <a:rPr lang="en-US" dirty="0"/>
            </a:br>
            <a:br>
              <a:rPr lang="en-US" dirty="0"/>
            </a:br>
            <a:br>
              <a:rPr lang="en-US" dirty="0"/>
            </a:br>
            <a:br>
              <a:rPr lang="en-US" sz="3600" dirty="0"/>
            </a:br>
            <a:r>
              <a:rPr lang="en-US" sz="3600" dirty="0"/>
              <a:t>2023 the CAUSE Campaign Highlights</a:t>
            </a:r>
            <a:br>
              <a:rPr lang="en-US" sz="3600" dirty="0"/>
            </a:br>
            <a:br>
              <a:rPr lang="en-US" sz="3600" dirty="0"/>
            </a:br>
            <a:r>
              <a:rPr lang="en-US" sz="3600" dirty="0"/>
              <a:t>$301,432 raised in 2023</a:t>
            </a:r>
            <a:br>
              <a:rPr lang="en-US" sz="3600" dirty="0"/>
            </a:br>
            <a:br>
              <a:rPr lang="en-US" sz="3600" dirty="0"/>
            </a:br>
            <a:br>
              <a:rPr lang="en-US" sz="3600" dirty="0"/>
            </a:br>
            <a:br>
              <a:rPr lang="en-US" sz="3600" dirty="0"/>
            </a:br>
            <a:r>
              <a:rPr lang="en-US" sz="3600" i="1" dirty="0">
                <a:solidFill>
                  <a:schemeClr val="accent1">
                    <a:lumMod val="60000"/>
                    <a:lumOff val="40000"/>
                  </a:schemeClr>
                </a:solidFill>
              </a:rPr>
              <a:t>Thank you all for a successful year! </a:t>
            </a:r>
            <a:br>
              <a:rPr lang="en-US" sz="3600" dirty="0">
                <a:solidFill>
                  <a:schemeClr val="tx1">
                    <a:lumMod val="85000"/>
                    <a:lumOff val="15000"/>
                  </a:schemeClr>
                </a:solidFill>
              </a:rPr>
            </a:br>
            <a:endParaRPr lang="en-US" sz="3600" dirty="0"/>
          </a:p>
        </p:txBody>
      </p:sp>
    </p:spTree>
    <p:extLst>
      <p:ext uri="{BB962C8B-B14F-4D97-AF65-F5344CB8AC3E}">
        <p14:creationId xmlns:p14="http://schemas.microsoft.com/office/powerpoint/2010/main" val="175942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7711</TotalTime>
  <Words>3009</Words>
  <Application>Microsoft Office PowerPoint</Application>
  <PresentationFormat>Widescreen</PresentationFormat>
  <Paragraphs>367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Calibri Light</vt:lpstr>
      <vt:lpstr>Office Theme</vt:lpstr>
      <vt:lpstr>BE the CAUSE Webinar 2024</vt:lpstr>
      <vt:lpstr>Foundation Development Chair Orientation</vt:lpstr>
      <vt:lpstr>Orientation Objectives</vt:lpstr>
      <vt:lpstr>What IS the AFP Foundation for Philanthropy?</vt:lpstr>
      <vt:lpstr>Case for Support – The Foundation for Philanthropy’s Priorities</vt:lpstr>
      <vt:lpstr>PowerPoint Presentation</vt:lpstr>
      <vt:lpstr>Our Fundraising Priorities </vt:lpstr>
      <vt:lpstr>What is BTC and what does it impact?</vt:lpstr>
      <vt:lpstr>    2023 the CAUSE Campaign Highlights  $301,432 raised in 2023    Thank you all for a successful year!  </vt:lpstr>
      <vt:lpstr>Your 2022 Gifts Helped Support</vt:lpstr>
      <vt:lpstr>Foundation’s Impact Statement</vt:lpstr>
      <vt:lpstr>Where will your gifts go in 2024? </vt:lpstr>
      <vt:lpstr>BE the CAUSE Grant Back Program</vt:lpstr>
      <vt:lpstr>2024 BE the CAUSE Resources and Tool Kit </vt:lpstr>
      <vt:lpstr>Database &amp; Reports </vt:lpstr>
      <vt:lpstr>PowerPoint Presentation</vt:lpstr>
      <vt:lpstr>PowerPoint Presentation</vt:lpstr>
      <vt:lpstr>PowerPoint Presentation</vt:lpstr>
      <vt:lpstr>PowerPoint Presentation</vt:lpstr>
      <vt:lpstr>How does the Foundation support your work?</vt:lpstr>
      <vt:lpstr>What Can You Do for Your Donors/Prospects? </vt:lpstr>
      <vt:lpstr>A special thank you to…</vt:lpstr>
      <vt:lpstr>Thank you!</vt:lpstr>
      <vt:lpstr>In Kind Support Provided by</vt:lpstr>
      <vt:lpstr>Chapter Engagement </vt:lpstr>
      <vt:lpstr>             Open Discussion</vt:lpstr>
      <vt:lpstr>AFP Foundation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the CAUSE Webinar 2021</dc:title>
  <dc:creator>Evan Northup</dc:creator>
  <cp:lastModifiedBy>Joanna Heilig</cp:lastModifiedBy>
  <cp:revision>58</cp:revision>
  <cp:lastPrinted>2023-02-22T18:34:02Z</cp:lastPrinted>
  <dcterms:created xsi:type="dcterms:W3CDTF">2021-02-09T21:45:16Z</dcterms:created>
  <dcterms:modified xsi:type="dcterms:W3CDTF">2024-03-07T15:57:11Z</dcterms:modified>
</cp:coreProperties>
</file>