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1" r:id="rId2"/>
    <p:sldId id="260" r:id="rId3"/>
    <p:sldId id="258" r:id="rId4"/>
    <p:sldId id="263" r:id="rId5"/>
    <p:sldId id="262" r:id="rId6"/>
    <p:sldId id="264" r:id="rId7"/>
    <p:sldId id="265" r:id="rId8"/>
    <p:sldId id="266" r:id="rId9"/>
    <p:sldId id="267" r:id="rId10"/>
    <p:sldId id="270" r:id="rId11"/>
    <p:sldId id="269" r:id="rId12"/>
    <p:sldId id="268" r:id="rId13"/>
    <p:sldId id="272" r:id="rId14"/>
    <p:sldId id="273" r:id="rId15"/>
    <p:sldId id="276" r:id="rId16"/>
    <p:sldId id="27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A98"/>
    <a:srgbClr val="FEC51D"/>
    <a:srgbClr val="659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4"/>
  </p:normalViewPr>
  <p:slideViewPr>
    <p:cSldViewPr snapToGrid="0" snapToObjects="1">
      <p:cViewPr varScale="1">
        <p:scale>
          <a:sx n="150" d="100"/>
          <a:sy n="150" d="100"/>
        </p:scale>
        <p:origin x="4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5F839-4AEB-4152-9A92-26F7CD2AA57C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5E567-6481-4385-8786-9B77B5C08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7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C91F92-64DE-472C-9139-49C9D76E2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2260F0-3B82-42BA-B589-CF135C0E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634" y="1156855"/>
            <a:ext cx="4324348" cy="1870363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45602-666C-47F1-8A83-19E15BE1B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15A98"/>
                </a:solidFill>
              </a:defRPr>
            </a:lvl1pPr>
          </a:lstStyle>
          <a:p>
            <a:fld id="{319985BA-9E17-47EA-A539-FB8C92C74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F0DF4D-9F40-4EAF-BF6B-8B6EE903E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635" y="3130983"/>
            <a:ext cx="3479220" cy="679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03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728-7624-466E-ACED-98E59EEF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080654"/>
            <a:ext cx="7886700" cy="5406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29F9DE3E-4551-4D24-9C63-8B344B215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62994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A98"/>
                </a:solidFill>
              </a:defRPr>
            </a:lvl1pPr>
          </a:lstStyle>
          <a:p>
            <a:fld id="{319985BA-9E17-47EA-A539-FB8C92C74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AA76-7C9A-462D-8CA3-178CA16824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1779588"/>
            <a:ext cx="7886700" cy="247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69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7B71C-BD9B-43B1-A19A-6B35F8B5E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15A98"/>
                </a:solidFill>
              </a:defRPr>
            </a:lvl1pPr>
          </a:lstStyle>
          <a:p>
            <a:fld id="{319985BA-9E17-47EA-A539-FB8C92C74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99888B8-FB10-406E-B7E1-7CB8E7F880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650" y="1163782"/>
            <a:ext cx="7886700" cy="30891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5D9A4-AAB1-4EF7-BB38-33D6AD3D4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15A98"/>
                </a:solidFill>
              </a:defRPr>
            </a:lvl1pPr>
          </a:lstStyle>
          <a:p>
            <a:fld id="{319985BA-9E17-47EA-A539-FB8C92C74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617AA122-01F0-4624-8661-5A9B0D00C8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E0C8D6-4401-4F6C-B81C-0320AD8E8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462994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15A98"/>
                </a:solidFill>
              </a:defRPr>
            </a:lvl1pPr>
          </a:lstStyle>
          <a:p>
            <a:fld id="{319985BA-9E17-47EA-A539-FB8C92C747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8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2" r:id="rId3"/>
    <p:sldLayoutId id="214748365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um.appdynamic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597F5-85C7-4DEF-906C-837B2EF69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C6D4-DD31-4660-BB4D-3991DCD7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4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FB6AC-5D83-4FF4-ACDB-094D546E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2B4BA-AA99-49B3-9444-D0D9225A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9ECDF-7C97-42E2-B4D7-7B812F9F51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Over 30 exhibiting companies</a:t>
            </a:r>
          </a:p>
          <a:p>
            <a:r>
              <a:rPr lang="en-US" dirty="0"/>
              <a:t>Learn about critical products and services for fundraisers</a:t>
            </a:r>
          </a:p>
          <a:p>
            <a:r>
              <a:rPr lang="en-US" dirty="0"/>
              <a:t>Opportunity to set meetings or “drop a business card”</a:t>
            </a:r>
          </a:p>
          <a:p>
            <a:r>
              <a:rPr lang="en-US" dirty="0"/>
              <a:t>Dedicated time to visit Marketplace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9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7656-7A6A-4509-B19C-3879FA1F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Opportunities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E1F07B-0333-4902-AD81-D0595A01C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7AB6C-55FC-40D4-B113-FF150E3E1E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Leaderboard Challenge</a:t>
            </a:r>
          </a:p>
          <a:p>
            <a:r>
              <a:rPr lang="en-US" dirty="0"/>
              <a:t>Chat Channels</a:t>
            </a:r>
          </a:p>
          <a:p>
            <a:r>
              <a:rPr lang="en-US" dirty="0"/>
              <a:t>Attendee-to-Attendee Meeting/Chats</a:t>
            </a:r>
          </a:p>
          <a:p>
            <a:r>
              <a:rPr lang="en-US" dirty="0"/>
              <a:t>Exhibitor Meetings</a:t>
            </a:r>
          </a:p>
          <a:p>
            <a:r>
              <a:rPr lang="en-US" dirty="0"/>
              <a:t>Social Media - #afpicon</a:t>
            </a:r>
          </a:p>
        </p:txBody>
      </p:sp>
    </p:spTree>
    <p:extLst>
      <p:ext uri="{BB962C8B-B14F-4D97-AF65-F5344CB8AC3E}">
        <p14:creationId xmlns:p14="http://schemas.microsoft.com/office/powerpoint/2010/main" val="1825610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AEE4-2304-465D-A94C-90295B39E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18298"/>
            <a:ext cx="7886700" cy="540653"/>
          </a:xfrm>
        </p:spPr>
        <p:txBody>
          <a:bodyPr/>
          <a:lstStyle/>
          <a:p>
            <a:r>
              <a:rPr lang="en-US" dirty="0"/>
              <a:t>Accessing ICON Virtual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E0F6A-B376-4E4D-B33E-91196889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60873-C82E-42ED-AAF2-F9044ECDC0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758951"/>
            <a:ext cx="7886700" cy="2571749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Confirmations re-sent to attendees include a link to the ICON Virtual </a:t>
            </a:r>
          </a:p>
          <a:p>
            <a:pPr marL="0" indent="0">
              <a:buNone/>
            </a:pPr>
            <a:r>
              <a:rPr lang="en-US" sz="1400" dirty="0"/>
              <a:t>platform and instructions on logging in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Log in using the email used for your registration and the four-digit </a:t>
            </a:r>
          </a:p>
          <a:p>
            <a:pPr marL="0" indent="0">
              <a:buNone/>
            </a:pPr>
            <a:r>
              <a:rPr lang="en-US" sz="1400" dirty="0"/>
              <a:t>“Confirmation ID” included in your confirmation 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/>
              <a:t>Attendees can log in starting today and can begin building personal </a:t>
            </a:r>
          </a:p>
          <a:p>
            <a:pPr marL="0" indent="0">
              <a:buNone/>
            </a:pPr>
            <a:r>
              <a:rPr lang="en-US" sz="1400" dirty="0"/>
              <a:t>schedules and networking with other attendees</a:t>
            </a:r>
          </a:p>
        </p:txBody>
      </p: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E30F27-F482-49A1-8B6A-E2FD041E1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933" y="882615"/>
            <a:ext cx="2300217" cy="3542861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C0E6C1DB-4753-4A99-B048-34E5F2D3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340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27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8A4A4-8E95-433B-8C1B-857FAFC1F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4E6C1-6521-4BCF-818E-0215EFAA2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CC3A0-6328-4B22-9669-F50026EA21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Tech support will be available during the event and prior to the event on Sunday, June 27 from 12:00 pm – 3:00 pm EDT</a:t>
            </a:r>
          </a:p>
          <a:p>
            <a:endParaRPr lang="en-US" dirty="0"/>
          </a:p>
          <a:p>
            <a:r>
              <a:rPr lang="en-US" dirty="0"/>
              <a:t>Recommended for attendees to log in prior to the day of the event and build your personal profile and  log in 30 minutes early day 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3A2E-CD7A-4B0D-8B15-2FA7233F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5676"/>
            <a:ext cx="7886700" cy="540653"/>
          </a:xfrm>
        </p:spPr>
        <p:txBody>
          <a:bodyPr/>
          <a:lstStyle/>
          <a:p>
            <a:r>
              <a:rPr lang="en-US" dirty="0"/>
              <a:t>Technical Considerations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83590-1C05-4C7B-B138-9DC6F0948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CC70E5-67BC-4836-8B18-7245818FEC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169987"/>
            <a:ext cx="7886700" cy="24733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Request your IT team to “Whitelist” the following platforms that will be used during ICON Virtual:</a:t>
            </a:r>
          </a:p>
          <a:p>
            <a:pPr marL="0" indent="0">
              <a:buNone/>
            </a:pPr>
            <a:r>
              <a:rPr lang="en-US" sz="1000" dirty="0"/>
              <a:t>https://afpicon.onlineeventpro.freeman.com/ </a:t>
            </a:r>
          </a:p>
          <a:p>
            <a:pPr marL="0" indent="0">
              <a:buNone/>
            </a:pPr>
            <a:r>
              <a:rPr lang="en-US" sz="1000" dirty="0"/>
              <a:t>https://onlineeventapi.com </a:t>
            </a:r>
          </a:p>
          <a:p>
            <a:pPr marL="0" indent="0">
              <a:buNone/>
            </a:pPr>
            <a:r>
              <a:rPr lang="en-US" sz="1000" dirty="0"/>
              <a:t>https://oepauthentication.azurewebsites.net </a:t>
            </a:r>
          </a:p>
          <a:p>
            <a:pPr marL="0" indent="0">
              <a:buNone/>
            </a:pPr>
            <a:r>
              <a:rPr lang="en-US" sz="1000" dirty="0"/>
              <a:t>https://fileviewer.freemanco.com </a:t>
            </a:r>
          </a:p>
          <a:p>
            <a:pPr marL="0" indent="0">
              <a:buNone/>
            </a:pPr>
            <a:r>
              <a:rPr lang="en-US" sz="1000" dirty="0"/>
              <a:t>https://eu.jotform.com/OEP_Support/freeman-virtual-support-portal </a:t>
            </a:r>
          </a:p>
          <a:p>
            <a:pPr marL="0" indent="0">
              <a:buNone/>
            </a:pPr>
            <a:r>
              <a:rPr lang="en-US" sz="1000" dirty="0"/>
              <a:t>https://whereby.com/ Cdn.livestream.com </a:t>
            </a:r>
          </a:p>
          <a:p>
            <a:pPr marL="0" indent="0">
              <a:buNone/>
            </a:pPr>
            <a:r>
              <a:rPr lang="en-US" sz="1000" dirty="0"/>
              <a:t>Api.new.livestream.com </a:t>
            </a:r>
          </a:p>
          <a:p>
            <a:pPr marL="0" indent="0">
              <a:buNone/>
            </a:pPr>
            <a:r>
              <a:rPr lang="en-US" sz="1000" dirty="0"/>
              <a:t>playback2.akamaized.net/* </a:t>
            </a:r>
          </a:p>
          <a:p>
            <a:pPr marL="0" indent="0">
              <a:buNone/>
            </a:pPr>
            <a:r>
              <a:rPr lang="en-US" sz="1000" dirty="0"/>
              <a:t>playback.akamaized.net/* livestream-f.akamaihd.net/* </a:t>
            </a:r>
          </a:p>
          <a:p>
            <a:pPr marL="0" indent="0">
              <a:buNone/>
            </a:pPr>
            <a:r>
              <a:rPr lang="en-US" sz="1000" dirty="0"/>
              <a:t>secure-playlist.livestream.com/* </a:t>
            </a:r>
          </a:p>
          <a:p>
            <a:pPr marL="0" indent="0">
              <a:buNone/>
            </a:pPr>
            <a:r>
              <a:rPr lang="en-US" sz="1000" dirty="0"/>
              <a:t>http://stream.io.api.com/ </a:t>
            </a:r>
          </a:p>
          <a:p>
            <a:pPr marL="0" indent="0">
              <a:buNone/>
            </a:pPr>
            <a:r>
              <a:rPr lang="en-US" sz="1000" dirty="0"/>
              <a:t>ht</a:t>
            </a:r>
            <a:r>
              <a:rPr lang="en-US" sz="1000" dirty="0">
                <a:hlinkClick r:id="rId2"/>
              </a:rPr>
              <a:t>tp://ladesk.com/ </a:t>
            </a:r>
          </a:p>
          <a:p>
            <a:pPr marL="0" indent="0">
              <a:buNone/>
            </a:pPr>
            <a:r>
              <a:rPr lang="en-US" sz="1000" u="sng" dirty="0">
                <a:hlinkClick r:id="rId2"/>
              </a:rPr>
              <a:t>http://eum</a:t>
            </a:r>
            <a:r>
              <a:rPr lang="en-US" sz="1000" u="sng" dirty="0"/>
              <a:t>.appdynamics.com/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697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 Demonstration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597F5-85C7-4DEF-906C-837B2EF69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C6D4-DD31-4660-BB4D-3991DCD7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7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076B-3ADE-473F-9C14-CE884486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597F5-85C7-4DEF-906C-837B2EF69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FC6D4-DD31-4660-BB4D-3991DCD7D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Questions &amp;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3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F1B08-57E5-4E28-99CE-EDE8424B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7349"/>
            <a:ext cx="7886700" cy="540653"/>
          </a:xfrm>
        </p:spPr>
        <p:txBody>
          <a:bodyPr/>
          <a:lstStyle/>
          <a:p>
            <a:pPr algn="ctr"/>
            <a:r>
              <a:rPr lang="en-US" dirty="0"/>
              <a:t>Thank You to Our Sponsors!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00CC7-115C-4EC3-AC1D-0D9DADDA1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AutoShape 10" descr="Blackbaud">
            <a:extLst>
              <a:ext uri="{FF2B5EF4-FFF2-40B4-BE49-F238E27FC236}">
                <a16:creationId xmlns:a16="http://schemas.microsoft.com/office/drawing/2014/main" id="{7968EAE9-8435-40D6-89A4-38BF4B8E32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Logo of Blackbaud">
            <a:extLst>
              <a:ext uri="{FF2B5EF4-FFF2-40B4-BE49-F238E27FC236}">
                <a16:creationId xmlns:a16="http://schemas.microsoft.com/office/drawing/2014/main" id="{DFDEA64B-6E99-4874-88DC-84FB1FD2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24" y="1295965"/>
            <a:ext cx="3120751" cy="4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of Linkedin">
            <a:extLst>
              <a:ext uri="{FF2B5EF4-FFF2-40B4-BE49-F238E27FC236}">
                <a16:creationId xmlns:a16="http://schemas.microsoft.com/office/drawing/2014/main" id="{23BE5D5E-9900-4A38-A75C-25C39A64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32" y="1921688"/>
            <a:ext cx="3332162" cy="52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ogo for Fundraise Up">
            <a:extLst>
              <a:ext uri="{FF2B5EF4-FFF2-40B4-BE49-F238E27FC236}">
                <a16:creationId xmlns:a16="http://schemas.microsoft.com/office/drawing/2014/main" id="{43BCA770-4A8F-4AC1-BD8A-893E9595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34" y="2374589"/>
            <a:ext cx="2563690" cy="5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 for GolfStatus">
            <a:extLst>
              <a:ext uri="{FF2B5EF4-FFF2-40B4-BE49-F238E27FC236}">
                <a16:creationId xmlns:a16="http://schemas.microsoft.com/office/drawing/2014/main" id="{EBFE9A43-5380-4896-8585-60A1BDEDC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01" y="2391267"/>
            <a:ext cx="2799871" cy="5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 for RallyUp">
            <a:extLst>
              <a:ext uri="{FF2B5EF4-FFF2-40B4-BE49-F238E27FC236}">
                <a16:creationId xmlns:a16="http://schemas.microsoft.com/office/drawing/2014/main" id="{F4B5C2E2-4921-4B0C-A99D-0AD8244B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9" y="3146133"/>
            <a:ext cx="2698299" cy="5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 for Salesforce">
            <a:extLst>
              <a:ext uri="{FF2B5EF4-FFF2-40B4-BE49-F238E27FC236}">
                <a16:creationId xmlns:a16="http://schemas.microsoft.com/office/drawing/2014/main" id="{7878B6AC-0822-477B-9F83-531E55AB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69" y="3146133"/>
            <a:ext cx="2899703" cy="42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go of Bonfire">
            <a:extLst>
              <a:ext uri="{FF2B5EF4-FFF2-40B4-BE49-F238E27FC236}">
                <a16:creationId xmlns:a16="http://schemas.microsoft.com/office/drawing/2014/main" id="{7D155382-9EEF-4D57-9C58-816ADFE6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0" y="3940735"/>
            <a:ext cx="2267793" cy="4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Logo of Donorsearch">
            <a:extLst>
              <a:ext uri="{FF2B5EF4-FFF2-40B4-BE49-F238E27FC236}">
                <a16:creationId xmlns:a16="http://schemas.microsoft.com/office/drawing/2014/main" id="{E2CECD12-EF86-4FF6-B11E-9480D4A8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7" y="3573838"/>
            <a:ext cx="1603962" cy="9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ogo of iWave">
            <a:extLst>
              <a:ext uri="{FF2B5EF4-FFF2-40B4-BE49-F238E27FC236}">
                <a16:creationId xmlns:a16="http://schemas.microsoft.com/office/drawing/2014/main" id="{72A85861-B8D7-450B-A342-932EE88F2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734" y="3714399"/>
            <a:ext cx="1798465" cy="68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ogo of OneCause">
            <a:extLst>
              <a:ext uri="{FF2B5EF4-FFF2-40B4-BE49-F238E27FC236}">
                <a16:creationId xmlns:a16="http://schemas.microsoft.com/office/drawing/2014/main" id="{C23CA1B7-D56F-4D13-B4FF-19400850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83" y="3967738"/>
            <a:ext cx="2160588" cy="2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05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64A7-E330-4F0D-AAD8-597B631E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0093"/>
            <a:ext cx="7886700" cy="540653"/>
          </a:xfrm>
        </p:spPr>
        <p:txBody>
          <a:bodyPr/>
          <a:lstStyle/>
          <a:p>
            <a:pPr algn="ctr"/>
            <a:r>
              <a:rPr lang="en-US" sz="2800" dirty="0"/>
              <a:t>Schedule at a Glance – Monday, June 28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87133-9923-41CB-9501-09E4A4E1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E0265-5043-40D1-8693-3F62AD440C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462" y="1180783"/>
            <a:ext cx="8022887" cy="24733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10:00 – 11:05 AM  	Welcome with Alice Ferris, Featuring AFP President and CEO Mike Geiger/Opening Keynote: Heather McGhee</a:t>
            </a:r>
          </a:p>
          <a:p>
            <a:pPr marL="0" indent="0">
              <a:buNone/>
            </a:pPr>
            <a:r>
              <a:rPr lang="en-US" sz="1000" dirty="0"/>
              <a:t>11:05 – 11:15 AM 	Break</a:t>
            </a:r>
          </a:p>
          <a:p>
            <a:pPr marL="0" indent="0">
              <a:buNone/>
            </a:pPr>
            <a:r>
              <a:rPr lang="en-US" sz="1000" dirty="0"/>
              <a:t>11:15 AM – 12:30 PM	Concurrent Education Sessions</a:t>
            </a:r>
          </a:p>
          <a:p>
            <a:pPr marL="0" indent="0">
              <a:buNone/>
            </a:pPr>
            <a:r>
              <a:rPr lang="en-US" sz="1000" dirty="0"/>
              <a:t>12:30 – 12:50 PM	Break</a:t>
            </a:r>
          </a:p>
          <a:p>
            <a:pPr marL="0" indent="0">
              <a:buNone/>
            </a:pPr>
            <a:r>
              <a:rPr lang="en-US" sz="1000" dirty="0"/>
              <a:t>12:50 – 1:15 PM	Mid-Day with Alice Ferris, Featuring AFP Foundation Chair Harry Lynch  </a:t>
            </a:r>
          </a:p>
          <a:p>
            <a:pPr marL="0" indent="0">
              <a:buNone/>
            </a:pPr>
            <a:r>
              <a:rPr lang="en-US" sz="1000" dirty="0"/>
              <a:t>1:15 – 1:20 PM	Break</a:t>
            </a:r>
          </a:p>
          <a:p>
            <a:pPr marL="0" indent="0">
              <a:buNone/>
            </a:pPr>
            <a:r>
              <a:rPr lang="en-US" sz="1000" dirty="0"/>
              <a:t>1:20 – 2:35 PM	Concurrent Education Sessions</a:t>
            </a:r>
          </a:p>
          <a:p>
            <a:pPr marL="0" indent="0">
              <a:buNone/>
            </a:pPr>
            <a:r>
              <a:rPr lang="en-US" sz="1000" dirty="0"/>
              <a:t>2:35 – 3:25 PM	Virtual Marketplace</a:t>
            </a:r>
          </a:p>
          <a:p>
            <a:pPr marL="0" indent="0">
              <a:buNone/>
            </a:pPr>
            <a:r>
              <a:rPr lang="en-US" sz="1000" dirty="0"/>
              <a:t>3:25 – 3:40 PM 	Afternoon Break with Alice Ferris </a:t>
            </a:r>
          </a:p>
          <a:p>
            <a:pPr marL="0" indent="0">
              <a:buNone/>
            </a:pPr>
            <a:r>
              <a:rPr lang="en-US" sz="1000" dirty="0"/>
              <a:t>3:40 – 3:45 PM	Break</a:t>
            </a:r>
          </a:p>
          <a:p>
            <a:pPr marL="0" indent="0">
              <a:buNone/>
            </a:pPr>
            <a:r>
              <a:rPr lang="en-US" sz="1000" dirty="0"/>
              <a:t>3:45 – 5:00 PM	Concurrent Education Sessions</a:t>
            </a:r>
          </a:p>
          <a:p>
            <a:pPr marL="0" indent="0">
              <a:buNone/>
            </a:pPr>
            <a:r>
              <a:rPr lang="en-US" sz="1000" dirty="0"/>
              <a:t>5:00 – 5:05 PM	Break</a:t>
            </a:r>
          </a:p>
          <a:p>
            <a:pPr marL="0" indent="0">
              <a:buNone/>
            </a:pPr>
            <a:r>
              <a:rPr lang="en-US" sz="1000" dirty="0"/>
              <a:t>5:05 – 5:20 PM	Opening Day Wrap Up/Passing of the Torch to Vince Duckworth</a:t>
            </a:r>
          </a:p>
          <a:p>
            <a:pPr marL="0" indent="0">
              <a:buNone/>
            </a:pPr>
            <a:r>
              <a:rPr lang="en-US" sz="1000" dirty="0"/>
              <a:t>5:20 – 6:00 PM	Networking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1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64A7-E330-4F0D-AAD8-597B631E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42" y="780093"/>
            <a:ext cx="7886700" cy="540653"/>
          </a:xfrm>
        </p:spPr>
        <p:txBody>
          <a:bodyPr/>
          <a:lstStyle/>
          <a:p>
            <a:pPr algn="ctr"/>
            <a:r>
              <a:rPr lang="en-US" sz="2800" dirty="0"/>
              <a:t>Schedule at a Glance – Tuesday, June 29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87133-9923-41CB-9501-09E4A4E1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E0265-5043-40D1-8693-3F62AD440C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7858" y="1136596"/>
            <a:ext cx="7996542" cy="2473325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8:00 – 8:30 AM  	Morning Yoga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10:00 – 10:20 AM	Welcome with Vince Duckworth, Featuring AFP Canada Chair Ken Mayhew and AFP Canada Foundation Chair Jane </a:t>
            </a:r>
            <a:r>
              <a:rPr lang="en-US" sz="1000" dirty="0" err="1"/>
              <a:t>Potentier</a:t>
            </a:r>
            <a:r>
              <a:rPr lang="en-US" sz="10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10:20 – 10:25 AM	Break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10:25 – 11:40 AM	Concurrent Education Sessions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11:40 – 11:45 AM	Break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11:45 AM – 1:00 PM	Concurrent Education Sessions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1:00 – 1:30 PM	Break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1:30 – 2:05 PM 	Panel on Inclusion, Diversity, Equity and Access (IDEA) in Fundraising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2:05 – 3:05 PM	Virtual Marketplace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3:05 – 3:40 PM	Panel on Fundraising Trends/Youth in Philanthropy Awards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3:40 – 3:50 PM	Break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3:50 – 5:05 PM	Concurrent Education Sessions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5:05 – 5:10 PM	Break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5:10 – 5:25 PM	Day 2 Wrap Up/Passing of the Torch to </a:t>
            </a:r>
            <a:r>
              <a:rPr lang="en-US" sz="1000" dirty="0" err="1"/>
              <a:t>Kishshana</a:t>
            </a:r>
            <a:r>
              <a:rPr lang="en-US" sz="1000" dirty="0"/>
              <a:t> Palmer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5:30 – 6:00 PM	Mixology/Dance Party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000" dirty="0"/>
              <a:t>5:30 – 6:30 PM	Open Meeting for Those in Anonymous Programs</a:t>
            </a:r>
          </a:p>
        </p:txBody>
      </p:sp>
    </p:spTree>
    <p:extLst>
      <p:ext uri="{BB962C8B-B14F-4D97-AF65-F5344CB8AC3E}">
        <p14:creationId xmlns:p14="http://schemas.microsoft.com/office/powerpoint/2010/main" val="156972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64A7-E330-4F0D-AAD8-597B631E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1904"/>
            <a:ext cx="7886700" cy="540653"/>
          </a:xfrm>
        </p:spPr>
        <p:txBody>
          <a:bodyPr/>
          <a:lstStyle/>
          <a:p>
            <a:pPr algn="ctr"/>
            <a:r>
              <a:rPr lang="en-US" sz="2800" dirty="0"/>
              <a:t>Schedule at a Glance – Wednesday, June 30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87133-9923-41CB-9501-09E4A4E13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E0265-5043-40D1-8693-3F62AD440C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402557"/>
            <a:ext cx="7886700" cy="240585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8:00 – 8:30 AM 	Morning Fitness</a:t>
            </a:r>
          </a:p>
          <a:p>
            <a:pPr marL="0" indent="0">
              <a:buNone/>
            </a:pPr>
            <a:r>
              <a:rPr lang="en-US" sz="1000" dirty="0"/>
              <a:t>10:00 – 10:20 AM 	Welcome with </a:t>
            </a:r>
            <a:r>
              <a:rPr lang="en-US" sz="1000" dirty="0" err="1"/>
              <a:t>Kishshana</a:t>
            </a:r>
            <a:r>
              <a:rPr lang="en-US" sz="1000" dirty="0"/>
              <a:t> Palmer, Featuring AFP Chair Kevin Foyle</a:t>
            </a:r>
          </a:p>
          <a:p>
            <a:pPr marL="0" indent="0">
              <a:buNone/>
            </a:pPr>
            <a:r>
              <a:rPr lang="en-US" sz="1000" dirty="0"/>
              <a:t>10:20 – 10:25 AM	Break</a:t>
            </a:r>
          </a:p>
          <a:p>
            <a:pPr marL="0" indent="0">
              <a:buNone/>
            </a:pPr>
            <a:r>
              <a:rPr lang="en-US" sz="1000" dirty="0"/>
              <a:t>10:25 – 11:40 AM	Concurrent Education Sessions</a:t>
            </a:r>
          </a:p>
          <a:p>
            <a:pPr marL="0" indent="0">
              <a:buNone/>
            </a:pPr>
            <a:r>
              <a:rPr lang="en-US" sz="1000" dirty="0"/>
              <a:t>11:40 – 11:45 AM	Break</a:t>
            </a:r>
          </a:p>
          <a:p>
            <a:pPr marL="0" indent="0">
              <a:buNone/>
            </a:pPr>
            <a:r>
              <a:rPr lang="en-US" sz="1000" dirty="0"/>
              <a:t>11:45 AM – 1:00 PM	Concurrent Education Sessions</a:t>
            </a:r>
          </a:p>
          <a:p>
            <a:pPr marL="0" indent="0">
              <a:buNone/>
            </a:pPr>
            <a:r>
              <a:rPr lang="en-US" sz="1000" dirty="0"/>
              <a:t>1:00 – 1:15 PM	Break</a:t>
            </a:r>
          </a:p>
          <a:p>
            <a:pPr marL="0" indent="0">
              <a:buNone/>
            </a:pPr>
            <a:r>
              <a:rPr lang="en-US" sz="1000" dirty="0"/>
              <a:t>1:15 – 1:45 PM 	Panel on the Fundraising Workplace: Compensation, Mental Health and COVID</a:t>
            </a:r>
          </a:p>
          <a:p>
            <a:pPr marL="0" indent="0">
              <a:buNone/>
            </a:pPr>
            <a:r>
              <a:rPr lang="en-US" sz="1000" dirty="0"/>
              <a:t>1:45 – 2:15 PM	Virtual Marketplace</a:t>
            </a:r>
          </a:p>
          <a:p>
            <a:pPr marL="0" indent="0">
              <a:buNone/>
            </a:pPr>
            <a:r>
              <a:rPr lang="en-US" sz="1000" dirty="0"/>
              <a:t>2:15 – 2:20 PM	Break</a:t>
            </a:r>
          </a:p>
          <a:p>
            <a:pPr marL="0" indent="0">
              <a:buNone/>
            </a:pPr>
            <a:r>
              <a:rPr lang="en-US" sz="1000" dirty="0"/>
              <a:t>2:20 – 3:35 PM	Concurrent Education Sessions</a:t>
            </a:r>
          </a:p>
          <a:p>
            <a:pPr marL="0" indent="0">
              <a:buNone/>
            </a:pPr>
            <a:r>
              <a:rPr lang="en-US" sz="1000" dirty="0"/>
              <a:t>3:35 – 3:45 PM	Break</a:t>
            </a:r>
          </a:p>
          <a:p>
            <a:pPr marL="0" indent="0">
              <a:buNone/>
            </a:pPr>
            <a:r>
              <a:rPr lang="en-US" sz="1000" dirty="0"/>
              <a:t>3:45 – 5:00 PM	Closing Keynote: Wes Moore/Conference Wrap-up</a:t>
            </a:r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25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53A3-2247-4214-98F0-10E8ED44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E2A52-3EF8-4EC6-AEAC-C4055D1C4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B66D4-C71F-49EF-A580-8CBA8FA448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Over 100 Breakout Sessions</a:t>
            </a:r>
          </a:p>
          <a:p>
            <a:r>
              <a:rPr lang="en-US" dirty="0"/>
              <a:t>On-Demand Content</a:t>
            </a:r>
          </a:p>
          <a:p>
            <a:r>
              <a:rPr lang="en-US" dirty="0"/>
              <a:t>Exhibitor Sponsored Content</a:t>
            </a:r>
          </a:p>
          <a:p>
            <a:r>
              <a:rPr lang="en-US" dirty="0"/>
              <a:t>Main Stage Presentations and Interviews</a:t>
            </a:r>
          </a:p>
          <a:p>
            <a:r>
              <a:rPr lang="en-US" dirty="0"/>
              <a:t>All sessions will be closed-captioned.</a:t>
            </a:r>
          </a:p>
          <a:p>
            <a:r>
              <a:rPr lang="en-US" sz="1800" dirty="0"/>
              <a:t>Attendees will have the opportunity to interact with each other and ask questions of speakers via SLIDO.</a:t>
            </a:r>
          </a:p>
        </p:txBody>
      </p:sp>
    </p:spTree>
    <p:extLst>
      <p:ext uri="{BB962C8B-B14F-4D97-AF65-F5344CB8AC3E}">
        <p14:creationId xmlns:p14="http://schemas.microsoft.com/office/powerpoint/2010/main" val="408889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7BB21-337D-4530-A62E-F222342A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 Opportunities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F6F8C-54C8-409E-BCFE-CF0855D1A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4164D-E892-481D-B2B5-EF6CECC9F4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Mixology / Dance Party</a:t>
            </a:r>
          </a:p>
          <a:p>
            <a:r>
              <a:rPr lang="en-US" dirty="0"/>
              <a:t>Morning Yoga</a:t>
            </a:r>
          </a:p>
          <a:p>
            <a:r>
              <a:rPr lang="en-US" dirty="0"/>
              <a:t>Morning Fitness </a:t>
            </a:r>
          </a:p>
          <a:p>
            <a:r>
              <a:rPr lang="en-US" dirty="0"/>
              <a:t>Open Meeting for Those in </a:t>
            </a:r>
          </a:p>
          <a:p>
            <a:pPr marL="0" indent="0">
              <a:buNone/>
            </a:pPr>
            <a:r>
              <a:rPr lang="en-US" dirty="0"/>
              <a:t>    Anonymous Programs</a:t>
            </a:r>
          </a:p>
        </p:txBody>
      </p:sp>
      <p:pic>
        <p:nvPicPr>
          <p:cNvPr id="3078" name="Picture 6" descr="Yoga for beginners: the ultimate guide | British GQ">
            <a:extLst>
              <a:ext uri="{FF2B5EF4-FFF2-40B4-BE49-F238E27FC236}">
                <a16:creationId xmlns:a16="http://schemas.microsoft.com/office/drawing/2014/main" id="{3DA25E0D-EE9F-4BA6-BEA4-DCB283499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7716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788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4F9D3-FC3D-4060-855F-10B9B0DD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8575F9-B1AD-444D-A024-A6457279D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8101B-5F9B-420E-BD95-A78945F1D6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sessions will be recorded and available for viewing on the Freeman platform for 30 days after ICON Virtual.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After 30 days, all sessions will be available for viewing in BlueSky for </a:t>
            </a:r>
            <a:r>
              <a:rPr lang="en-US" dirty="0" err="1"/>
              <a:t>siz</a:t>
            </a:r>
            <a:r>
              <a:rPr lang="en-US" dirty="0"/>
              <a:t> months. Details on how to access BlueSky will be provided after ICON Virtual.</a:t>
            </a:r>
          </a:p>
        </p:txBody>
      </p:sp>
    </p:spTree>
    <p:extLst>
      <p:ext uri="{BB962C8B-B14F-4D97-AF65-F5344CB8AC3E}">
        <p14:creationId xmlns:p14="http://schemas.microsoft.com/office/powerpoint/2010/main" val="125520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1882-577A-47BF-A72C-15E7948D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CFRE Credits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8236E-CCCC-4D0A-A8DE-69A35375D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9985BA-9E17-47EA-A539-FB8C92C747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2B59D-86BF-4E8B-B457-B6E18AF709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75-Minute education sessions have been approved for CFRE credit (1.25 credits)</a:t>
            </a:r>
          </a:p>
          <a:p>
            <a:endParaRPr lang="en-US" dirty="0"/>
          </a:p>
          <a:p>
            <a:r>
              <a:rPr lang="en-US" dirty="0"/>
              <a:t>A CFRE tracking document will be available for download during ICON Virtual</a:t>
            </a:r>
          </a:p>
        </p:txBody>
      </p:sp>
    </p:spTree>
    <p:extLst>
      <p:ext uri="{BB962C8B-B14F-4D97-AF65-F5344CB8AC3E}">
        <p14:creationId xmlns:p14="http://schemas.microsoft.com/office/powerpoint/2010/main" val="99308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 ICON 2021 Powerpoint Template v3" id="{789F8AD1-845F-44BD-A913-21AFA90AFD66}" vid="{2F2B5E4D-23C7-4A73-8B7F-EFD447BFFA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AFP ICON 2021 Powerpoint Template v4 FINAL</Template>
  <TotalTime>91</TotalTime>
  <Words>897</Words>
  <Application>Microsoft Office PowerPoint</Application>
  <PresentationFormat>On-screen Show (16:9)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Gotham Light</vt:lpstr>
      <vt:lpstr>Gotham Medium</vt:lpstr>
      <vt:lpstr>Office Theme</vt:lpstr>
      <vt:lpstr>WELCOME! </vt:lpstr>
      <vt:lpstr>Thank You to Our Sponsors!</vt:lpstr>
      <vt:lpstr>Schedule at a Glance – Monday, June 28</vt:lpstr>
      <vt:lpstr>Schedule at a Glance – Tuesday, June 29</vt:lpstr>
      <vt:lpstr>Schedule at a Glance – Wednesday, June 30</vt:lpstr>
      <vt:lpstr>Educational Opportunities</vt:lpstr>
      <vt:lpstr>Wellness Opportunities</vt:lpstr>
      <vt:lpstr>Recordings</vt:lpstr>
      <vt:lpstr>CFRE Credits</vt:lpstr>
      <vt:lpstr>Marketplace</vt:lpstr>
      <vt:lpstr>Networking Opportunities </vt:lpstr>
      <vt:lpstr>Accessing ICON Virtual </vt:lpstr>
      <vt:lpstr>Technical Considerations </vt:lpstr>
      <vt:lpstr>Technical Considerations </vt:lpstr>
      <vt:lpstr>Platform Demonstration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</dc:title>
  <dc:creator>Chris Dinegar</dc:creator>
  <cp:lastModifiedBy>Chris Dinegar</cp:lastModifiedBy>
  <cp:revision>13</cp:revision>
  <dcterms:created xsi:type="dcterms:W3CDTF">2021-06-17T11:57:13Z</dcterms:created>
  <dcterms:modified xsi:type="dcterms:W3CDTF">2021-06-21T13:25:08Z</dcterms:modified>
</cp:coreProperties>
</file>