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77" r:id="rId11"/>
    <p:sldId id="273" r:id="rId12"/>
    <p:sldId id="274" r:id="rId13"/>
    <p:sldId id="261" r:id="rId14"/>
    <p:sldId id="275" r:id="rId15"/>
    <p:sldId id="262" r:id="rId16"/>
    <p:sldId id="263" r:id="rId17"/>
    <p:sldId id="276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h6SB+Ww5MWYOHM3c2CDjPfjmLp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B77AD-A979-400D-A217-8FBB795FD7FD}" v="2" dt="2024-06-16T21:41:24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791" autoAdjust="0"/>
  </p:normalViewPr>
  <p:slideViewPr>
    <p:cSldViewPr snapToGrid="0">
      <p:cViewPr varScale="1">
        <p:scale>
          <a:sx n="84" d="100"/>
          <a:sy n="84" d="100"/>
        </p:scale>
        <p:origin x="15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" name="Google Shape;4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Depending on number of attendees: introductions in chat/live.</a:t>
            </a:r>
            <a:endParaRPr/>
          </a:p>
        </p:txBody>
      </p:sp>
      <p:sp>
        <p:nvSpPr>
          <p:cNvPr id="44" name="Google Shape;4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d30bda9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25d30bda9c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https://charitablegivingcoalition.org/wp-content/uploads/2024/02/CGC-Letter-2.27.24.pdf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Need to position for next major tax reform in 2025. AFP’s big value is data and personal stories from so many sectors - AFP’s Fundraising Effectiveness Project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run up our cosponsors in both the House and Senate and be positioned to get on the train when much of the 2017 Tax &amp; Jobs Act is up for renewal 12/31/25.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1" name="Google Shape;71;g25d30bda9c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8322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d30bda9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25d30bda9c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Kassie-use these points to share story of how you organized meetings with multiple chapters involved</a:t>
            </a:r>
          </a:p>
        </p:txBody>
      </p:sp>
      <p:sp>
        <p:nvSpPr>
          <p:cNvPr id="71" name="Google Shape;71;g25d30bda9c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7354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d30bda9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25d30bda9c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Lisa</a:t>
            </a:r>
          </a:p>
        </p:txBody>
      </p:sp>
      <p:sp>
        <p:nvSpPr>
          <p:cNvPr id="71" name="Google Shape;71;g25d30bda9c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0192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5d30bda9c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g25d30bda9c5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Lisa</a:t>
            </a:r>
            <a:endParaRPr dirty="0"/>
          </a:p>
        </p:txBody>
      </p:sp>
      <p:sp>
        <p:nvSpPr>
          <p:cNvPr id="78" name="Google Shape;78;g25d30bda9c5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5d30bda9c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g25d30bda9c5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Dan</a:t>
            </a:r>
            <a:endParaRPr dirty="0"/>
          </a:p>
        </p:txBody>
      </p:sp>
      <p:sp>
        <p:nvSpPr>
          <p:cNvPr id="78" name="Google Shape;78;g25d30bda9c5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915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Lisa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85" name="Google Shape;85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92" name="Google Shape;9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92" name="Google Shape;9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714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d30bda9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25d30bda9c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Lisa-quick screenshare of website and resources</a:t>
            </a:r>
            <a:endParaRPr/>
          </a:p>
        </p:txBody>
      </p:sp>
      <p:sp>
        <p:nvSpPr>
          <p:cNvPr id="71" name="Google Shape;71;g25d30bda9c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Lisa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0" name="Google Shape;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d30bda9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25d30bda9c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Lisa</a:t>
            </a:r>
            <a:endParaRPr dirty="0"/>
          </a:p>
        </p:txBody>
      </p:sp>
      <p:sp>
        <p:nvSpPr>
          <p:cNvPr id="71" name="Google Shape;71;g25d30bda9c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1081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d30bda9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25d30bda9c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Sally</a:t>
            </a:r>
          </a:p>
        </p:txBody>
      </p:sp>
      <p:sp>
        <p:nvSpPr>
          <p:cNvPr id="71" name="Google Shape;71;g25d30bda9c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711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d30bda9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25d30bda9c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Sally-2023 resources are there if you want a sneak preview</a:t>
            </a:r>
          </a:p>
        </p:txBody>
      </p:sp>
      <p:sp>
        <p:nvSpPr>
          <p:cNvPr id="71" name="Google Shape;71;g25d30bda9c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8689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d30bda9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25d30bda9c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Sally</a:t>
            </a:r>
          </a:p>
        </p:txBody>
      </p:sp>
      <p:sp>
        <p:nvSpPr>
          <p:cNvPr id="71" name="Google Shape;71;g25d30bda9c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3935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d30bda9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25d30bda9c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Sally-</a:t>
            </a:r>
            <a:r>
              <a:rPr lang="en-US" dirty="0">
                <a:solidFill>
                  <a:schemeClr val="dk1"/>
                </a:solidFill>
              </a:rPr>
              <a:t>This is the current leg effort by </a:t>
            </a:r>
            <a:r>
              <a:rPr lang="en-US" dirty="0" err="1">
                <a:solidFill>
                  <a:schemeClr val="dk1"/>
                </a:solidFill>
              </a:rPr>
              <a:t>AFP•The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i="1" dirty="0">
                <a:solidFill>
                  <a:schemeClr val="dk1"/>
                </a:solidFill>
              </a:rPr>
              <a:t>Charitable Act </a:t>
            </a:r>
            <a:r>
              <a:rPr lang="en-US" dirty="0">
                <a:solidFill>
                  <a:schemeClr val="dk1"/>
                </a:solidFill>
              </a:rPr>
              <a:t>would restore the universal charitable deduction and raise the cap from $300 for individuals ($600 for joint filers) to approximately $$4,600 for individuals ($9,200) for joint filers). Would be two-year extension – for taxable years 2023 and 2024.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1" name="Google Shape;71;g25d30bda9c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7360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d30bda9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25d30bda9c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Sally-</a:t>
            </a:r>
            <a:r>
              <a:rPr lang="en-US" dirty="0">
                <a:solidFill>
                  <a:schemeClr val="dk1"/>
                </a:solidFill>
              </a:rPr>
              <a:t>This was the priority for AFP last year and continues to be the priority this year – Lobby Week, online advocacy platform, high-level leadership engagement, PAC support, etc.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be persistent until vehicle….</a:t>
            </a:r>
            <a:endParaRPr lang="en-US" dirty="0"/>
          </a:p>
        </p:txBody>
      </p:sp>
      <p:sp>
        <p:nvSpPr>
          <p:cNvPr id="71" name="Google Shape;71;g25d30bda9c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736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689114" y="2612543"/>
            <a:ext cx="9144000" cy="975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689114" y="3660224"/>
            <a:ext cx="9144000" cy="1109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1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105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  <a:defRPr>
                <a:solidFill>
                  <a:srgbClr val="2F549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body" idx="1"/>
          </p:nvPr>
        </p:nvSpPr>
        <p:spPr>
          <a:xfrm>
            <a:off x="1575352" y="1360056"/>
            <a:ext cx="904129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2"/>
          <p:cNvSpPr txBox="1">
            <a:spLocks noGrp="1"/>
          </p:cNvSpPr>
          <p:nvPr>
            <p:ph type="ctrTitle"/>
          </p:nvPr>
        </p:nvSpPr>
        <p:spPr>
          <a:xfrm>
            <a:off x="609600" y="2773017"/>
            <a:ext cx="5075583" cy="1311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400"/>
              <a:buFont typeface="Calibri"/>
              <a:buNone/>
              <a:defRPr sz="4400">
                <a:solidFill>
                  <a:srgbClr val="2F549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/>
          <p:nvPr/>
        </p:nvSpPr>
        <p:spPr>
          <a:xfrm>
            <a:off x="11244470" y="6445800"/>
            <a:ext cx="662609" cy="4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9"/>
          <p:cNvSpPr txBox="1">
            <a:spLocks noGrp="1"/>
          </p:cNvSpPr>
          <p:nvPr>
            <p:ph type="title"/>
          </p:nvPr>
        </p:nvSpPr>
        <p:spPr>
          <a:xfrm>
            <a:off x="291548" y="262628"/>
            <a:ext cx="9399105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body" idx="1"/>
          </p:nvPr>
        </p:nvSpPr>
        <p:spPr>
          <a:xfrm>
            <a:off x="1108213" y="1360056"/>
            <a:ext cx="904129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/>
          <p:nvPr/>
        </p:nvSpPr>
        <p:spPr>
          <a:xfrm>
            <a:off x="11244470" y="6445800"/>
            <a:ext cx="662609" cy="4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nc2qrv92sJhHVzb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fpglobal.org/ethic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fpglobal.org/afp-pac-donor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ecure.ngpvan.com/VHp13cApXUq24QqyIcbKMA2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affairs@afpglobal.or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lisa.chmiola@umsl.edu" TargetMode="External"/><Relationship Id="rId4" Type="http://schemas.openxmlformats.org/officeDocument/2006/relationships/hyperlink" Target="mailto:sally@uncorkedadvocates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fpglobal.org/lobbyweek202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urveymonkey.com/r/lobbyweek20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fpglobal.org/charitable-ac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fpglobal.org/lobbyweek202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lobbyweek2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affairs@afpglobal.org" TargetMode="External"/><Relationship Id="rId4" Type="http://schemas.openxmlformats.org/officeDocument/2006/relationships/hyperlink" Target="https://forms.gle/xnc2qrv92sJhHVzb9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"/>
          <p:cNvSpPr txBox="1">
            <a:spLocks noGrp="1"/>
          </p:cNvSpPr>
          <p:nvPr>
            <p:ph type="ctrTitle"/>
          </p:nvPr>
        </p:nvSpPr>
        <p:spPr>
          <a:xfrm>
            <a:off x="420750" y="2592675"/>
            <a:ext cx="11443200" cy="9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U.S. Lobby Week Orientation</a:t>
            </a:r>
            <a:endParaRPr sz="4200" dirty="0"/>
          </a:p>
        </p:txBody>
      </p:sp>
      <p:sp>
        <p:nvSpPr>
          <p:cNvPr id="47" name="Google Shape;47;p1"/>
          <p:cNvSpPr txBox="1">
            <a:spLocks noGrp="1"/>
          </p:cNvSpPr>
          <p:nvPr>
            <p:ph type="subTitle" idx="4294967295"/>
          </p:nvPr>
        </p:nvSpPr>
        <p:spPr>
          <a:xfrm>
            <a:off x="420756" y="3660224"/>
            <a:ext cx="9144000" cy="1109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dirty="0">
                <a:solidFill>
                  <a:schemeClr val="lt1"/>
                </a:solidFill>
              </a:rPr>
              <a:t>June 17, 2024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d30bda9c5_0_0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The Ask: Broad Support and Why Now (continued)</a:t>
            </a:r>
            <a:endParaRPr dirty="0"/>
          </a:p>
        </p:txBody>
      </p:sp>
      <p:sp>
        <p:nvSpPr>
          <p:cNvPr id="74" name="Google Shape;74;g25d30bda9c5_0_0"/>
          <p:cNvSpPr txBox="1">
            <a:spLocks noGrp="1"/>
          </p:cNvSpPr>
          <p:nvPr>
            <p:ph type="body" idx="1"/>
          </p:nvPr>
        </p:nvSpPr>
        <p:spPr>
          <a:xfrm>
            <a:off x="647700" y="1051560"/>
            <a:ext cx="9994800" cy="512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Aptos" panose="020B0004020202020204" pitchFamily="34" charset="0"/>
                <a:cs typeface="Aptos" panose="020B0004020202020204" pitchFamily="34" charset="0"/>
              </a:rPr>
              <a:t>1,000+ Charities from 50 states support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r>
              <a:rPr lang="en-US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The CRUNCH date – December 31, 2025 - when over $3 Trillion of taxes from the 2017 Tax Act are up for renewal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SzPts val="2800"/>
              <a:buNone/>
            </a:pP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YOUR STORY?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211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d30bda9c5_0_0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How to Plan: Do’s and Don’ts</a:t>
            </a:r>
            <a:endParaRPr dirty="0"/>
          </a:p>
        </p:txBody>
      </p:sp>
      <p:sp>
        <p:nvSpPr>
          <p:cNvPr id="74" name="Google Shape;74;g25d30bda9c5_0_0"/>
          <p:cNvSpPr txBox="1">
            <a:spLocks noGrp="1"/>
          </p:cNvSpPr>
          <p:nvPr>
            <p:ph type="body" idx="1"/>
          </p:nvPr>
        </p:nvSpPr>
        <p:spPr>
          <a:xfrm>
            <a:off x="647700" y="1051560"/>
            <a:ext cx="11084052" cy="512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 a plan, but be flexible!</a:t>
            </a:r>
          </a:p>
          <a:p>
            <a:pPr indent="-457200">
              <a:lnSpc>
                <a:spcPct val="110000"/>
              </a:lnSpc>
              <a:spcBef>
                <a:spcPts val="0"/>
              </a:spcBef>
              <a:buSzPts val="2800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out run of show and elevator pitch</a:t>
            </a: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meeting roles</a:t>
            </a:r>
          </a:p>
          <a:p>
            <a:pPr indent="-457200">
              <a:lnSpc>
                <a:spcPct val="110000"/>
              </a:lnSpc>
              <a:spcBef>
                <a:spcPts val="0"/>
              </a:spcBef>
              <a:buSzPts val="2800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 leader, notetaker, story teller</a:t>
            </a:r>
          </a:p>
          <a:p>
            <a:pPr indent="-457200">
              <a:lnSpc>
                <a:spcPct val="110000"/>
              </a:lnSpc>
              <a:spcBef>
                <a:spcPts val="0"/>
              </a:spcBef>
              <a:buSzPts val="2800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Storyteller should be clear/concise and connect to legislation and why/how impacts the community</a:t>
            </a: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ask</a:t>
            </a:r>
          </a:p>
          <a:p>
            <a:pPr indent="-457200">
              <a:lnSpc>
                <a:spcPct val="110000"/>
              </a:lnSpc>
              <a:spcBef>
                <a:spcPts val="0"/>
              </a:spcBef>
              <a:buSzPts val="2800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 the Charitable Act as a bipartisan bill to restore and expand the Universal Charitable Deduction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the meeting</a:t>
            </a:r>
          </a:p>
          <a:p>
            <a:pPr indent="-457200">
              <a:lnSpc>
                <a:spcPct val="110000"/>
              </a:lnSpc>
              <a:spcBef>
                <a:spcPts val="0"/>
              </a:spcBef>
              <a:buSzPts val="2800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 thank you note, share photos on social using #AFPLobbyWeek</a:t>
            </a:r>
          </a:p>
          <a:p>
            <a:pPr indent="-457200">
              <a:lnSpc>
                <a:spcPct val="110000"/>
              </a:lnSpc>
              <a:spcBef>
                <a:spcPts val="0"/>
              </a:spcBef>
              <a:buSzPts val="2800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 AFP Global know how the meeting went: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https://forms.gle/xnc2qrv92sJhHVzb9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-457200">
              <a:lnSpc>
                <a:spcPct val="110000"/>
              </a:lnSpc>
              <a:spcBef>
                <a:spcPts val="0"/>
              </a:spcBef>
              <a:buSzPts val="2800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091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d30bda9c5_0_0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How to Plan: Do’s and Don’ts (continued)</a:t>
            </a:r>
            <a:endParaRPr dirty="0"/>
          </a:p>
        </p:txBody>
      </p:sp>
      <p:sp>
        <p:nvSpPr>
          <p:cNvPr id="74" name="Google Shape;74;g25d30bda9c5_0_0"/>
          <p:cNvSpPr txBox="1">
            <a:spLocks noGrp="1"/>
          </p:cNvSpPr>
          <p:nvPr>
            <p:ph type="body" idx="1"/>
          </p:nvPr>
        </p:nvSpPr>
        <p:spPr>
          <a:xfrm>
            <a:off x="647700" y="1051560"/>
            <a:ext cx="11084052" cy="512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Quick reference guide for a Lobby Week meeting:</a:t>
            </a:r>
          </a:p>
          <a:p>
            <a:pPr indent="-457200">
              <a:lnSpc>
                <a:spcPct val="110000"/>
              </a:lnSpc>
              <a:spcBef>
                <a:spcPts val="0"/>
              </a:spcBef>
              <a:buSzPts val="2800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INTROS: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Full names, titles, organization – have someone share quick background on AFP</a:t>
            </a:r>
          </a:p>
          <a:p>
            <a:pPr lvl="1" indent="-457200">
              <a:lnSpc>
                <a:spcPct val="110000"/>
              </a:lnSpc>
              <a:spcBef>
                <a:spcPts val="0"/>
              </a:spcBef>
              <a:buSzPts val="2800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there’s a connection between an organization/individual on the call and the Member of Congress, acknowledge it.</a:t>
            </a:r>
          </a:p>
          <a:p>
            <a:pPr indent="-457200">
              <a:lnSpc>
                <a:spcPct val="110000"/>
              </a:lnSpc>
              <a:spcBef>
                <a:spcPts val="0"/>
              </a:spcBef>
              <a:buSzPts val="2800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YOUR ASK: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Co-sponsor or support bipartisan Charitable Act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10000"/>
              </a:lnSpc>
              <a:spcBef>
                <a:spcPts val="0"/>
              </a:spcBef>
              <a:buSzPts val="2800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SHARE IMPACT: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How the Charitable Act and an increase in individual giving can impact your organization and those you serve is 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most powerful information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you can share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10000"/>
              </a:lnSpc>
              <a:spcBef>
                <a:spcPts val="0"/>
              </a:spcBef>
              <a:buSzPts val="2800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 A PIC: with permission!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If in person, ask for a photo with the member/staffer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lnSpc>
                <a:spcPct val="110000"/>
              </a:lnSpc>
              <a:spcBef>
                <a:spcPts val="0"/>
              </a:spcBef>
              <a:buSzPts val="2800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 UP: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email a thank you note within 1-2 days and ask “how can my organization/AFP help your office?” and send report to AFP Global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342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d30bda9c5_0_6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AFP Resources: About AFP</a:t>
            </a:r>
            <a:endParaRPr dirty="0"/>
          </a:p>
        </p:txBody>
      </p:sp>
      <p:sp>
        <p:nvSpPr>
          <p:cNvPr id="81" name="Google Shape;81;g25d30bda9c5_0_6"/>
          <p:cNvSpPr txBox="1">
            <a:spLocks noGrp="1"/>
          </p:cNvSpPr>
          <p:nvPr>
            <p:ph type="body" idx="1"/>
          </p:nvPr>
        </p:nvSpPr>
        <p:spPr>
          <a:xfrm>
            <a:off x="556260" y="1360056"/>
            <a:ext cx="11129772" cy="48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27,000+ members in 180 chapters across the U.S. and around the world.</a:t>
            </a:r>
            <a:endParaRPr i="1" dirty="0"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Members raise funds for a wide variety of charitable causes.</a:t>
            </a:r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Collectively raise more than $115 billion each year for their organizations.</a:t>
            </a:r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Abide by the only enforced </a:t>
            </a:r>
            <a:r>
              <a:rPr lang="en-US" dirty="0">
                <a:hlinkClick r:id="rId3"/>
              </a:rPr>
              <a:t>Code of Ethics</a:t>
            </a:r>
            <a:r>
              <a:rPr lang="en-US" dirty="0"/>
              <a:t> in the fundraising profession:</a:t>
            </a:r>
          </a:p>
          <a:p>
            <a:pPr lvl="1" indent="-406400">
              <a:spcBef>
                <a:spcPts val="1000"/>
              </a:spcBef>
              <a:buSzPts val="2800"/>
            </a:pPr>
            <a:r>
              <a:rPr lang="en-US" dirty="0"/>
              <a:t>Members must sign the AFP Code of Ethics every year.</a:t>
            </a:r>
          </a:p>
          <a:p>
            <a:pPr lvl="1" indent="-406400">
              <a:spcBef>
                <a:spcPts val="1000"/>
              </a:spcBef>
              <a:buSzPts val="2800"/>
            </a:pPr>
            <a:r>
              <a:rPr lang="en-US" dirty="0"/>
              <a:t>The code ensures that fundraising is practiced with honestly, integrity, transparency, accountability and adherence to safeguarding the public trust.</a:t>
            </a:r>
          </a:p>
          <a:p>
            <a:pPr lvl="1" indent="-406400">
              <a:spcBef>
                <a:spcPts val="1000"/>
              </a:spcBef>
              <a:buSzPts val="2800"/>
            </a:pPr>
            <a:r>
              <a:rPr lang="en-US" dirty="0"/>
              <a:t>The code is upheld by a strict enforcement process directed by the AFP Ethics Committee.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d30bda9c5_0_6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AFP PAC</a:t>
            </a:r>
            <a:endParaRPr dirty="0"/>
          </a:p>
        </p:txBody>
      </p:sp>
      <p:sp>
        <p:nvSpPr>
          <p:cNvPr id="81" name="Google Shape;81;g25d30bda9c5_0_6"/>
          <p:cNvSpPr txBox="1">
            <a:spLocks noGrp="1"/>
          </p:cNvSpPr>
          <p:nvPr>
            <p:ph type="body" idx="1"/>
          </p:nvPr>
        </p:nvSpPr>
        <p:spPr>
          <a:xfrm>
            <a:off x="647700" y="1360056"/>
            <a:ext cx="9994800" cy="48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-228600">
              <a:buSzPct val="100000"/>
            </a:pPr>
            <a:r>
              <a:rPr lang="en-US" dirty="0"/>
              <a:t>For the first time in 2023, the PAC contributed $8,500 total to campaigns of 7 members of Congress during an off-year election cycle </a:t>
            </a:r>
          </a:p>
          <a:p>
            <a:pPr marL="228600" indent="-228600">
              <a:buSzPct val="100000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2023, $23,900 was received from 93 donors, an increase of 31% in number of contributors and 18% in dollars raised</a:t>
            </a:r>
          </a:p>
          <a:p>
            <a:pPr marL="228600" indent="-228600">
              <a:buSzPct val="100000"/>
            </a:pPr>
            <a:r>
              <a:rPr lang="en-US" dirty="0"/>
              <a:t>To date in 2024, $15,500 has been contributed from 85 donors; </a:t>
            </a:r>
            <a:r>
              <a:rPr lang="en-US" dirty="0">
                <a:hlinkClick r:id="rId3"/>
              </a:rPr>
              <a:t>See the full list of donors online</a:t>
            </a:r>
            <a:r>
              <a:rPr lang="en-US" dirty="0"/>
              <a:t>. </a:t>
            </a:r>
          </a:p>
          <a:p>
            <a:pPr marL="228600" indent="-228600">
              <a:buSzPct val="100000"/>
            </a:pPr>
            <a:r>
              <a:rPr lang="en-US" dirty="0"/>
              <a:t>If you’re attending AFP LEAD in St. Louis, join the PAC for a reception on October 17; </a:t>
            </a:r>
            <a:r>
              <a:rPr lang="en-US" dirty="0">
                <a:hlinkClick r:id="rId4"/>
              </a:rPr>
              <a:t>Make a gift to the PAC online</a:t>
            </a:r>
            <a:endParaRPr i="1" dirty="0"/>
          </a:p>
        </p:txBody>
      </p:sp>
    </p:spTree>
    <p:extLst>
      <p:ext uri="{BB962C8B-B14F-4D97-AF65-F5344CB8AC3E}">
        <p14:creationId xmlns:p14="http://schemas.microsoft.com/office/powerpoint/2010/main" val="189201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105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Recap/Checklist</a:t>
            </a:r>
            <a:endParaRPr dirty="0"/>
          </a:p>
        </p:txBody>
      </p:sp>
      <p:sp>
        <p:nvSpPr>
          <p:cNvPr id="88" name="Google Shape;88;p7"/>
          <p:cNvSpPr txBox="1">
            <a:spLocks noGrp="1"/>
          </p:cNvSpPr>
          <p:nvPr>
            <p:ph type="body" idx="1"/>
          </p:nvPr>
        </p:nvSpPr>
        <p:spPr>
          <a:xfrm>
            <a:off x="647700" y="1360056"/>
            <a:ext cx="9994900" cy="4812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Schedule district meetings (in-person or virtual)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materials on Charitable Act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Research positions on your Member of Congress:</a:t>
            </a:r>
          </a:p>
          <a:p>
            <a:pPr marL="685800" lvl="1" indent="-2286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they already a co-sponsor?</a:t>
            </a:r>
          </a:p>
          <a:p>
            <a:pPr marL="685800" lvl="1" indent="-2286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/>
              <a:t>Are they on Senate Finance or House Ways &amp; Means Committee?</a:t>
            </a: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 local/state giving data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Practice your story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"/>
          <p:cNvSpPr txBox="1">
            <a:spLocks noGrp="1"/>
          </p:cNvSpPr>
          <p:nvPr>
            <p:ph type="ctrTitle"/>
          </p:nvPr>
        </p:nvSpPr>
        <p:spPr>
          <a:xfrm>
            <a:off x="480400" y="2071875"/>
            <a:ext cx="10047900" cy="28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400"/>
              <a:buFont typeface="Calibri"/>
              <a:buNone/>
            </a:pPr>
            <a:r>
              <a:rPr lang="en-US" b="1" dirty="0"/>
              <a:t>Save the date: </a:t>
            </a:r>
            <a:br>
              <a:rPr lang="en-US" b="1" dirty="0"/>
            </a:br>
            <a:br>
              <a:rPr lang="en-US" sz="3100" b="1" dirty="0"/>
            </a:br>
            <a:r>
              <a:rPr lang="en-US" dirty="0"/>
              <a:t>Office Hours, June 24 or July 15, 1-2 ET</a:t>
            </a:r>
            <a:br>
              <a:rPr lang="en-US" dirty="0"/>
            </a:br>
            <a:r>
              <a:rPr lang="en-US" dirty="0"/>
              <a:t>Lobby Week, August 5-9</a:t>
            </a:r>
            <a:br>
              <a:rPr lang="en-US" dirty="0"/>
            </a:br>
            <a:r>
              <a:rPr lang="en-US" dirty="0"/>
              <a:t>AFP LEAD, October 16-18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"/>
          <p:cNvSpPr txBox="1">
            <a:spLocks noGrp="1"/>
          </p:cNvSpPr>
          <p:nvPr>
            <p:ph type="ctrTitle"/>
          </p:nvPr>
        </p:nvSpPr>
        <p:spPr>
          <a:xfrm>
            <a:off x="480400" y="2071875"/>
            <a:ext cx="10047900" cy="28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400"/>
              <a:buFont typeface="Calibri"/>
              <a:buNone/>
            </a:pPr>
            <a:r>
              <a:rPr lang="en-US" b="1" dirty="0"/>
              <a:t>Thank you! Questions?</a:t>
            </a:r>
            <a:br>
              <a:rPr lang="en-US" b="1" dirty="0"/>
            </a:br>
            <a:br>
              <a:rPr lang="en-US" sz="3100" b="1" dirty="0"/>
            </a:br>
            <a:r>
              <a:rPr lang="en-US" dirty="0"/>
              <a:t>David Sigman, </a:t>
            </a:r>
            <a:r>
              <a:rPr lang="en-US" dirty="0">
                <a:hlinkClick r:id="rId3"/>
              </a:rPr>
              <a:t>paffairs@afpglobal.org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Sally Schaeffer, </a:t>
            </a:r>
            <a:r>
              <a:rPr lang="en-US" dirty="0">
                <a:hlinkClick r:id="rId4"/>
              </a:rPr>
              <a:t>sally@uncorkedadvocates.org</a:t>
            </a:r>
            <a:br>
              <a:rPr lang="en-US" dirty="0"/>
            </a:br>
            <a:r>
              <a:rPr lang="en-US" dirty="0"/>
              <a:t>Lisa Chmiola, </a:t>
            </a:r>
            <a:r>
              <a:rPr lang="en-US" dirty="0">
                <a:hlinkClick r:id="rId5"/>
              </a:rPr>
              <a:t>lisa.chmiola@umsl.edu</a:t>
            </a:r>
            <a:r>
              <a:rPr lang="en-US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209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d30bda9c5_0_0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Lobby Week Overview</a:t>
            </a:r>
            <a:endParaRPr dirty="0"/>
          </a:p>
        </p:txBody>
      </p:sp>
      <p:sp>
        <p:nvSpPr>
          <p:cNvPr id="74" name="Google Shape;74;g25d30bda9c5_0_0"/>
          <p:cNvSpPr txBox="1">
            <a:spLocks noGrp="1"/>
          </p:cNvSpPr>
          <p:nvPr>
            <p:ph type="body" idx="1"/>
          </p:nvPr>
        </p:nvSpPr>
        <p:spPr>
          <a:xfrm>
            <a:off x="647700" y="1360056"/>
            <a:ext cx="9994800" cy="48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4193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August 5-9; resources available on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Lobby Week website</a:t>
            </a:r>
            <a:r>
              <a:rPr lang="en-US" dirty="0"/>
              <a:t> </a:t>
            </a:r>
            <a:r>
              <a:rPr lang="en-US" i="1" dirty="0"/>
              <a:t>(must login as AFP member)</a:t>
            </a:r>
            <a:endParaRPr i="1"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Chapter goal: schedule meetings (in-person or virtual) with your Representative and Senator(s) – legislators will be in their districts this week</a:t>
            </a:r>
            <a:endParaRPr dirty="0"/>
          </a:p>
          <a:p>
            <a:pPr marL="685800" lvl="1" indent="-2400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When meetings are scheduled,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fill out the form</a:t>
            </a:r>
            <a:r>
              <a:rPr lang="en-US" dirty="0"/>
              <a:t> on Lobby Week website</a:t>
            </a: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Important dates:</a:t>
            </a:r>
            <a:endParaRPr dirty="0"/>
          </a:p>
          <a:p>
            <a:pPr marL="685800" lvl="1" indent="-2400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i="1" dirty="0"/>
              <a:t>Monday, June 24 or Monday, July 15, 1-2 p.m. Eastern: </a:t>
            </a:r>
            <a:r>
              <a:rPr lang="en-US" dirty="0"/>
              <a:t>Q&amp;A office hours to discuss any final questions prior to meetings with legislators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105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Agenda</a:t>
            </a:r>
            <a:endParaRPr dirty="0"/>
          </a:p>
        </p:txBody>
      </p:sp>
      <p:sp>
        <p:nvSpPr>
          <p:cNvPr id="53" name="Google Shape;53;p2"/>
          <p:cNvSpPr txBox="1">
            <a:spLocks noGrp="1"/>
          </p:cNvSpPr>
          <p:nvPr>
            <p:ph type="body" idx="1"/>
          </p:nvPr>
        </p:nvSpPr>
        <p:spPr>
          <a:xfrm>
            <a:off x="647700" y="1360056"/>
            <a:ext cx="996894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71500" indent="-5715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sz="3600" dirty="0"/>
              <a:t>Lobby Week: What and Why</a:t>
            </a:r>
          </a:p>
          <a:p>
            <a:pPr marL="571500" indent="-5715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sz="3600" dirty="0"/>
              <a:t>Meeting Prep and Coordination</a:t>
            </a:r>
          </a:p>
          <a:p>
            <a:pPr marL="571500" indent="-5715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sz="3600" dirty="0"/>
              <a:t>In the Meeting: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sz="3200" dirty="0"/>
              <a:t>The Ask: The Charitable Act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sz="3200" dirty="0"/>
              <a:t>Telling Your Story</a:t>
            </a:r>
          </a:p>
          <a:p>
            <a:pPr marL="571500" indent="-5715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sz="3600" dirty="0"/>
              <a:t>How to Plan: Do’s and Don’ts</a:t>
            </a:r>
          </a:p>
          <a:p>
            <a:pPr marL="571500" indent="-5715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sz="3600" dirty="0"/>
              <a:t>AFP Resources: About AFP Materials</a:t>
            </a:r>
          </a:p>
          <a:p>
            <a:pPr marL="571500" indent="-5715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sz="3600" dirty="0"/>
              <a:t>AFP PAC</a:t>
            </a:r>
            <a:endParaRPr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d30bda9c5_0_0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Lobby Week: What and Why</a:t>
            </a:r>
            <a:endParaRPr dirty="0"/>
          </a:p>
        </p:txBody>
      </p:sp>
      <p:sp>
        <p:nvSpPr>
          <p:cNvPr id="74" name="Google Shape;74;g25d30bda9c5_0_0"/>
          <p:cNvSpPr txBox="1">
            <a:spLocks noGrp="1"/>
          </p:cNvSpPr>
          <p:nvPr>
            <p:ph type="body" idx="1"/>
          </p:nvPr>
        </p:nvSpPr>
        <p:spPr>
          <a:xfrm>
            <a:off x="647700" y="1360056"/>
            <a:ext cx="9994800" cy="48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None/>
            </a:pPr>
            <a:r>
              <a:rPr lang="en-US" b="1" dirty="0"/>
              <a:t>Why Advocate?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/>
              <a:t>Public policy affects day-to-day work of AFP members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/>
              <a:t>Your voice makes a difference – everyone is an advocate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/>
              <a:t>Ensures WE are telling our own story – not letting others tell it for us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None/>
            </a:pPr>
            <a:endParaRPr lang="en-US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None/>
            </a:pPr>
            <a:r>
              <a:rPr lang="en-US" b="1" dirty="0"/>
              <a:t>Lobby Week and Advocacy Days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/>
              <a:t>Relationships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/>
              <a:t>Legislative Priorities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/>
              <a:t>Puts a face/story to an issue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396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d30bda9c5_0_0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Meeting Prep and Coordination</a:t>
            </a:r>
            <a:endParaRPr dirty="0"/>
          </a:p>
        </p:txBody>
      </p:sp>
      <p:sp>
        <p:nvSpPr>
          <p:cNvPr id="74" name="Google Shape;74;g25d30bda9c5_0_0"/>
          <p:cNvSpPr txBox="1">
            <a:spLocks noGrp="1"/>
          </p:cNvSpPr>
          <p:nvPr>
            <p:ph type="body" idx="1"/>
          </p:nvPr>
        </p:nvSpPr>
        <p:spPr>
          <a:xfrm>
            <a:off x="647700" y="1051560"/>
            <a:ext cx="9994800" cy="512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None/>
            </a:pPr>
            <a:r>
              <a:rPr lang="en-US" b="1" dirty="0"/>
              <a:t>Identify your target advocates and team members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/>
              <a:t>Survey chapter members for interest or those who have existing relationships with Members of Congress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None/>
            </a:pPr>
            <a:endParaRPr lang="en-US" b="1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None/>
            </a:pPr>
            <a:r>
              <a:rPr lang="en-US" b="1" dirty="0"/>
              <a:t>Organize trainings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/>
              <a:t>Give your members 101-level overview and AFP office hours availability to ask questions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/>
              <a:t>Lobby Week visits are only one aspect of ongoing advocacy; </a:t>
            </a:r>
            <a:r>
              <a:rPr lang="en-US" dirty="0">
                <a:hlinkClick r:id="rId3"/>
              </a:rPr>
              <a:t>resources on AFP site particularly for the Charitable Act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endParaRPr lang="en-US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None/>
            </a:pPr>
            <a:r>
              <a:rPr lang="en-US" b="1" dirty="0"/>
              <a:t>Scheduling meetings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/>
              <a:t>Identify scheduler or right staffer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/>
              <a:t>Be patient and flexible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/>
              <a:t>Follow-up and always communicate changes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299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d30bda9c5_0_0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Meeting Prep and Coordination (continued)</a:t>
            </a:r>
            <a:endParaRPr dirty="0"/>
          </a:p>
        </p:txBody>
      </p:sp>
      <p:sp>
        <p:nvSpPr>
          <p:cNvPr id="74" name="Google Shape;74;g25d30bda9c5_0_0"/>
          <p:cNvSpPr txBox="1">
            <a:spLocks noGrp="1"/>
          </p:cNvSpPr>
          <p:nvPr>
            <p:ph type="body" idx="1"/>
          </p:nvPr>
        </p:nvSpPr>
        <p:spPr>
          <a:xfrm>
            <a:off x="647700" y="1051560"/>
            <a:ext cx="9511284" cy="512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None/>
            </a:pPr>
            <a:r>
              <a:rPr lang="en-US" b="1" dirty="0"/>
              <a:t>AFP materials to be available online (</a:t>
            </a:r>
            <a:r>
              <a:rPr lang="en-US" b="1" dirty="0">
                <a:hlinkClick r:id="rId3"/>
              </a:rPr>
              <a:t>afpglobal.org/lobbyweek2024</a:t>
            </a:r>
            <a:r>
              <a:rPr lang="en-US" b="1" dirty="0"/>
              <a:t>) in early July and will include: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b="1" dirty="0"/>
              <a:t>Toolkit: </a:t>
            </a:r>
            <a:r>
              <a:rPr lang="en-US" dirty="0"/>
              <a:t>Step-by-step information on scheduling meetings and how to follow-up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b="1" dirty="0"/>
              <a:t>Q&amp;A Overview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b="1" dirty="0"/>
              <a:t>Social: </a:t>
            </a:r>
            <a:r>
              <a:rPr lang="en-US" dirty="0"/>
              <a:t>Use #AFPLobbyWeek when posting messages and pictures; tool kit with social media assets to be added</a:t>
            </a:r>
            <a:endParaRPr lang="en-US" u="sng" dirty="0"/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b="1" dirty="0"/>
              <a:t>Talking Points</a:t>
            </a:r>
            <a:r>
              <a:rPr lang="en-US" dirty="0"/>
              <a:t> on Charitable Act, bill fact sheet, national/state letter</a:t>
            </a:r>
            <a:endParaRPr lang="en-US" b="1" dirty="0"/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b="1" dirty="0"/>
              <a:t>Sample press release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b="1" dirty="0"/>
              <a:t>About AFP fact sheet</a:t>
            </a:r>
          </a:p>
        </p:txBody>
      </p:sp>
    </p:spTree>
    <p:extLst>
      <p:ext uri="{BB962C8B-B14F-4D97-AF65-F5344CB8AC3E}">
        <p14:creationId xmlns:p14="http://schemas.microsoft.com/office/powerpoint/2010/main" val="187144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d30bda9c5_0_0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Meeting Prep and Coordination (continued)</a:t>
            </a:r>
            <a:endParaRPr dirty="0"/>
          </a:p>
        </p:txBody>
      </p:sp>
      <p:sp>
        <p:nvSpPr>
          <p:cNvPr id="74" name="Google Shape;74;g25d30bda9c5_0_0"/>
          <p:cNvSpPr txBox="1">
            <a:spLocks noGrp="1"/>
          </p:cNvSpPr>
          <p:nvPr>
            <p:ph type="body" idx="1"/>
          </p:nvPr>
        </p:nvSpPr>
        <p:spPr>
          <a:xfrm>
            <a:off x="647700" y="1051560"/>
            <a:ext cx="9994800" cy="512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Partnering with AFP Global: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 us know when you have scheduled a meeting by filling out this form: </a:t>
            </a:r>
            <a:r>
              <a:rPr lang="en-US" b="0" i="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 tooltip="Original URL: https://www.surveymonkey.com/r/lobbyweek24. Click or tap if you trust this link."/>
              </a:rPr>
              <a:t>https://www.surveymonkey.com/r/lobbyweek24</a:t>
            </a:r>
            <a:endParaRPr lang="en-US" b="0" i="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Then, let us know how it went after the meeting by filling out this form: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https://forms.gle/xnc2qrv92sJhHVzb9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 notes on how it went, who was in the Congressional meeting (if meeting with staff, ask for business cards/contact information, did they agree to co-sponsor or support the Charitable Act, do they need additional follow-up?)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Questions: email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paffairs@afpglobal.org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54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d30bda9c5_0_0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The Ask: Support Charitable Act (S. 566/H.R. 3435) – “Universal Charitable Deduction”</a:t>
            </a:r>
            <a:endParaRPr dirty="0"/>
          </a:p>
        </p:txBody>
      </p:sp>
      <p:sp>
        <p:nvSpPr>
          <p:cNvPr id="74" name="Google Shape;74;g25d30bda9c5_0_0"/>
          <p:cNvSpPr txBox="1">
            <a:spLocks noGrp="1"/>
          </p:cNvSpPr>
          <p:nvPr>
            <p:ph type="body" idx="1"/>
          </p:nvPr>
        </p:nvSpPr>
        <p:spPr>
          <a:xfrm>
            <a:off x="647700" y="1051560"/>
            <a:ext cx="9994800" cy="512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1" dirty="0">
                <a:latin typeface="Arial"/>
                <a:ea typeface="Arial"/>
                <a:cs typeface="Arial"/>
                <a:sym typeface="Arial"/>
              </a:rPr>
              <a:t>Effort to reinstate and expand universal charitable deduction </a:t>
            </a: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for non-itemizers (expired in December 2021)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• Limited to 1/3 of standard deduction</a:t>
            </a:r>
          </a:p>
          <a:p>
            <a:pPr indent="-457200">
              <a:buSzPts val="1100"/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Allows gifts to Donor Advised Funds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2800" dirty="0">
              <a:latin typeface="Arial"/>
              <a:ea typeface="Arial"/>
              <a:cs typeface="Arial"/>
              <a:sym typeface="Arial"/>
            </a:endParaRPr>
          </a:p>
          <a:p>
            <a:pPr marL="127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•Current cosponsor list: 59 House Members; 24 Senators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Restore and expand charitable deduction for non-itemizers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SzPts val="2800"/>
              <a:buNone/>
            </a:pP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03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d30bda9c5_0_0"/>
          <p:cNvSpPr txBox="1">
            <a:spLocks noGrp="1"/>
          </p:cNvSpPr>
          <p:nvPr>
            <p:ph type="title"/>
          </p:nvPr>
        </p:nvSpPr>
        <p:spPr>
          <a:xfrm>
            <a:off x="291548" y="260522"/>
            <a:ext cx="9399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200"/>
              <a:buFont typeface="Calibri"/>
              <a:buNone/>
            </a:pPr>
            <a:r>
              <a:rPr lang="en-US" b="1" dirty="0"/>
              <a:t>The Ask: Research on Why (continued)</a:t>
            </a:r>
            <a:endParaRPr dirty="0"/>
          </a:p>
        </p:txBody>
      </p:sp>
      <p:sp>
        <p:nvSpPr>
          <p:cNvPr id="74" name="Google Shape;74;g25d30bda9c5_0_0"/>
          <p:cNvSpPr txBox="1">
            <a:spLocks noGrp="1"/>
          </p:cNvSpPr>
          <p:nvPr>
            <p:ph type="body" idx="1"/>
          </p:nvPr>
        </p:nvSpPr>
        <p:spPr>
          <a:xfrm>
            <a:off x="647700" y="1051560"/>
            <a:ext cx="9994800" cy="512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AFP’s Fundraising Effectiveness Project (FEP) research on the impact of the Universal Charitable Deduction: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temporary deduction in 2020-2021: overall annual gifts and Dec. 31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gifts increased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Then, according to 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Giving USA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2022 was one of the worst years in philanthropy history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57200">
              <a:spcBef>
                <a:spcPts val="0"/>
              </a:spcBef>
              <a:spcAft>
                <a:spcPts val="600"/>
              </a:spcAft>
              <a:buSzPts val="2800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 vs.2022: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Overall giving, number of donors and retention continue to decrease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Aptos" panose="020B0004020202020204" pitchFamily="34" charset="0"/>
              <a:cs typeface="Aptos" panose="020B0004020202020204" pitchFamily="34" charset="0"/>
            </a:endParaRPr>
          </a:p>
          <a:p>
            <a:pPr indent="-457200">
              <a:spcBef>
                <a:spcPts val="0"/>
              </a:spcBef>
            </a:pPr>
            <a:r>
              <a:rPr lang="en-US" dirty="0">
                <a:ea typeface="Aptos" panose="020B0004020202020204" pitchFamily="34" charset="0"/>
                <a:cs typeface="Aptos" panose="020B0004020202020204" pitchFamily="34" charset="0"/>
              </a:rPr>
              <a:t>Currently gap is widening: 88% of giving from 13% of donors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indent="-457200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Estimated to increase giving by $17 billion a year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>
              <a:spcBef>
                <a:spcPts val="0"/>
              </a:spcBef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None/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None/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6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1505</Words>
  <Application>Microsoft Office PowerPoint</Application>
  <PresentationFormat>Widescreen</PresentationFormat>
  <Paragraphs>157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Wingdings</vt:lpstr>
      <vt:lpstr>Calibri</vt:lpstr>
      <vt:lpstr>Arial</vt:lpstr>
      <vt:lpstr>Aptos</vt:lpstr>
      <vt:lpstr>Office Theme</vt:lpstr>
      <vt:lpstr>U.S. Lobby Week Orientation</vt:lpstr>
      <vt:lpstr>Lobby Week Overview</vt:lpstr>
      <vt:lpstr>Agenda</vt:lpstr>
      <vt:lpstr>Lobby Week: What and Why</vt:lpstr>
      <vt:lpstr>Meeting Prep and Coordination</vt:lpstr>
      <vt:lpstr>Meeting Prep and Coordination (continued)</vt:lpstr>
      <vt:lpstr>Meeting Prep and Coordination (continued)</vt:lpstr>
      <vt:lpstr>The Ask: Support Charitable Act (S. 566/H.R. 3435) – “Universal Charitable Deduction”</vt:lpstr>
      <vt:lpstr>The Ask: Research on Why (continued)</vt:lpstr>
      <vt:lpstr>The Ask: Broad Support and Why Now (continued)</vt:lpstr>
      <vt:lpstr>How to Plan: Do’s and Don’ts</vt:lpstr>
      <vt:lpstr>How to Plan: Do’s and Don’ts (continued)</vt:lpstr>
      <vt:lpstr>AFP Resources: About AFP</vt:lpstr>
      <vt:lpstr>AFP PAC</vt:lpstr>
      <vt:lpstr>Recap/Checklist</vt:lpstr>
      <vt:lpstr>Save the date:   Office Hours, June 24 or July 15, 1-2 ET Lobby Week, August 5-9 AFP LEAD, October 16-18</vt:lpstr>
      <vt:lpstr>Thank you! Questions?  David Sigman, paffairs@afpglobal.org  Sally Schaeffer, sally@uncorkedadvocates.org Lisa Chmiola, lisa.chmiola@umsl.edu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Government Relations Chair Mid-Year Update</dc:title>
  <dc:creator>Lisa M Chmiola</dc:creator>
  <cp:lastModifiedBy>Natalie Paskoski</cp:lastModifiedBy>
  <cp:revision>3</cp:revision>
  <dcterms:created xsi:type="dcterms:W3CDTF">2023-03-08T04:14:56Z</dcterms:created>
  <dcterms:modified xsi:type="dcterms:W3CDTF">2024-07-02T13:46:32Z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38202f9-8d41-4950-b014-f183e397b746_Enabled">
    <vt:lpwstr>true</vt:lpwstr>
  </property>
  <property fmtid="{D5CDD505-2E9C-101B-9397-08002B2CF9AE}" pid="3" name="MSIP_Label_638202f9-8d41-4950-b014-f183e397b746_SetDate">
    <vt:lpwstr>2023-03-08T04:16:22Z</vt:lpwstr>
  </property>
  <property fmtid="{D5CDD505-2E9C-101B-9397-08002B2CF9AE}" pid="4" name="MSIP_Label_638202f9-8d41-4950-b014-f183e397b746_Method">
    <vt:lpwstr>Standard</vt:lpwstr>
  </property>
  <property fmtid="{D5CDD505-2E9C-101B-9397-08002B2CF9AE}" pid="5" name="MSIP_Label_638202f9-8d41-4950-b014-f183e397b746_Name">
    <vt:lpwstr>defa4170-0d19-0005-0004-bc88714345d2</vt:lpwstr>
  </property>
  <property fmtid="{D5CDD505-2E9C-101B-9397-08002B2CF9AE}" pid="6" name="MSIP_Label_638202f9-8d41-4950-b014-f183e397b746_SiteId">
    <vt:lpwstr>13b3b0ce-cd75-49a4-bfea-0a03b01ff1ab</vt:lpwstr>
  </property>
  <property fmtid="{D5CDD505-2E9C-101B-9397-08002B2CF9AE}" pid="7" name="MSIP_Label_638202f9-8d41-4950-b014-f183e397b746_ActionId">
    <vt:lpwstr>2196a38c-9519-4c62-80fa-7541923e015b</vt:lpwstr>
  </property>
  <property fmtid="{D5CDD505-2E9C-101B-9397-08002B2CF9AE}" pid="8" name="MSIP_Label_638202f9-8d41-4950-b014-f183e397b746_ContentBits">
    <vt:lpwstr>0</vt:lpwstr>
  </property>
</Properties>
</file>