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8" r:id="rId4"/>
    <p:sldId id="281" r:id="rId5"/>
    <p:sldId id="290" r:id="rId6"/>
    <p:sldId id="283" r:id="rId7"/>
    <p:sldId id="288" r:id="rId8"/>
    <p:sldId id="282" r:id="rId9"/>
    <p:sldId id="258" r:id="rId10"/>
    <p:sldId id="275" r:id="rId11"/>
    <p:sldId id="284" r:id="rId12"/>
    <p:sldId id="276" r:id="rId13"/>
    <p:sldId id="277" r:id="rId14"/>
    <p:sldId id="285" r:id="rId15"/>
    <p:sldId id="287" r:id="rId16"/>
    <p:sldId id="271" r:id="rId17"/>
    <p:sldId id="289" r:id="rId18"/>
    <p:sldId id="291"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253AF3-534B-437B-88AC-6C608E9BC8C5}" v="11" dt="2024-01-30T20:50:31.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86536" autoAdjust="0"/>
  </p:normalViewPr>
  <p:slideViewPr>
    <p:cSldViewPr>
      <p:cViewPr varScale="1">
        <p:scale>
          <a:sx n="114" d="100"/>
          <a:sy n="114"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Taylor" userId="4136fb79-5b58-4005-8983-8a1128735402" providerId="ADAL" clId="{5C876AF4-2572-4141-8932-540B92BA5501}"/>
    <pc:docChg chg="delSld modSld">
      <pc:chgData name="Janelle Taylor" userId="4136fb79-5b58-4005-8983-8a1128735402" providerId="ADAL" clId="{5C876AF4-2572-4141-8932-540B92BA5501}" dt="2023-10-19T14:14:24.616" v="51" actId="20577"/>
      <pc:docMkLst>
        <pc:docMk/>
      </pc:docMkLst>
      <pc:sldChg chg="modSp mod">
        <pc:chgData name="Janelle Taylor" userId="4136fb79-5b58-4005-8983-8a1128735402" providerId="ADAL" clId="{5C876AF4-2572-4141-8932-540B92BA5501}" dt="2023-10-19T14:14:24.616" v="51" actId="20577"/>
        <pc:sldMkLst>
          <pc:docMk/>
          <pc:sldMk cId="1030053868" sldId="271"/>
        </pc:sldMkLst>
        <pc:spChg chg="mod">
          <ac:chgData name="Janelle Taylor" userId="4136fb79-5b58-4005-8983-8a1128735402" providerId="ADAL" clId="{5C876AF4-2572-4141-8932-540B92BA5501}" dt="2023-10-19T14:14:24.616" v="51" actId="20577"/>
          <ac:spMkLst>
            <pc:docMk/>
            <pc:sldMk cId="1030053868" sldId="271"/>
            <ac:spMk id="3" creationId="{00000000-0000-0000-0000-000000000000}"/>
          </ac:spMkLst>
        </pc:spChg>
      </pc:sldChg>
      <pc:sldChg chg="del">
        <pc:chgData name="Janelle Taylor" userId="4136fb79-5b58-4005-8983-8a1128735402" providerId="ADAL" clId="{5C876AF4-2572-4141-8932-540B92BA5501}" dt="2023-10-19T14:10:20.320" v="0" actId="2696"/>
        <pc:sldMkLst>
          <pc:docMk/>
          <pc:sldMk cId="1099948556" sldId="286"/>
        </pc:sldMkLst>
      </pc:sldChg>
    </pc:docChg>
  </pc:docChgLst>
  <pc:docChgLst>
    <pc:chgData name="Janelle Taylor" userId="4136fb79-5b58-4005-8983-8a1128735402" providerId="ADAL" clId="{FF253AF3-534B-437B-88AC-6C608E9BC8C5}"/>
    <pc:docChg chg="undo custSel addSld modSld sldOrd">
      <pc:chgData name="Janelle Taylor" userId="4136fb79-5b58-4005-8983-8a1128735402" providerId="ADAL" clId="{FF253AF3-534B-437B-88AC-6C608E9BC8C5}" dt="2024-01-30T20:50:42.109" v="1295" actId="122"/>
      <pc:docMkLst>
        <pc:docMk/>
      </pc:docMkLst>
      <pc:sldChg chg="modSp mod">
        <pc:chgData name="Janelle Taylor" userId="4136fb79-5b58-4005-8983-8a1128735402" providerId="ADAL" clId="{FF253AF3-534B-437B-88AC-6C608E9BC8C5}" dt="2024-01-26T20:09:17.636" v="1075" actId="113"/>
        <pc:sldMkLst>
          <pc:docMk/>
          <pc:sldMk cId="137482853" sldId="258"/>
        </pc:sldMkLst>
        <pc:spChg chg="mod">
          <ac:chgData name="Janelle Taylor" userId="4136fb79-5b58-4005-8983-8a1128735402" providerId="ADAL" clId="{FF253AF3-534B-437B-88AC-6C608E9BC8C5}" dt="2024-01-26T20:09:17.636" v="1075" actId="113"/>
          <ac:spMkLst>
            <pc:docMk/>
            <pc:sldMk cId="137482853" sldId="258"/>
            <ac:spMk id="4" creationId="{00000000-0000-0000-0000-000000000000}"/>
          </ac:spMkLst>
        </pc:spChg>
      </pc:sldChg>
      <pc:sldChg chg="modSp mod">
        <pc:chgData name="Janelle Taylor" userId="4136fb79-5b58-4005-8983-8a1128735402" providerId="ADAL" clId="{FF253AF3-534B-437B-88AC-6C608E9BC8C5}" dt="2024-01-26T19:33:45.946" v="491" actId="255"/>
        <pc:sldMkLst>
          <pc:docMk/>
          <pc:sldMk cId="1030053868" sldId="271"/>
        </pc:sldMkLst>
        <pc:spChg chg="mod">
          <ac:chgData name="Janelle Taylor" userId="4136fb79-5b58-4005-8983-8a1128735402" providerId="ADAL" clId="{FF253AF3-534B-437B-88AC-6C608E9BC8C5}" dt="2024-01-26T19:33:45.946" v="491" actId="255"/>
          <ac:spMkLst>
            <pc:docMk/>
            <pc:sldMk cId="1030053868" sldId="271"/>
            <ac:spMk id="3" creationId="{00000000-0000-0000-0000-000000000000}"/>
          </ac:spMkLst>
        </pc:spChg>
      </pc:sldChg>
      <pc:sldChg chg="addSp delSp modSp mod">
        <pc:chgData name="Janelle Taylor" userId="4136fb79-5b58-4005-8983-8a1128735402" providerId="ADAL" clId="{FF253AF3-534B-437B-88AC-6C608E9BC8C5}" dt="2024-01-26T20:08:58.667" v="1074" actId="22"/>
        <pc:sldMkLst>
          <pc:docMk/>
          <pc:sldMk cId="0" sldId="275"/>
        </pc:sldMkLst>
        <pc:picChg chg="add del mod">
          <ac:chgData name="Janelle Taylor" userId="4136fb79-5b58-4005-8983-8a1128735402" providerId="ADAL" clId="{FF253AF3-534B-437B-88AC-6C608E9BC8C5}" dt="2024-01-26T20:04:38.330" v="1058" actId="21"/>
          <ac:picMkLst>
            <pc:docMk/>
            <pc:sldMk cId="0" sldId="275"/>
            <ac:picMk id="3" creationId="{CFF03D12-8DF7-FE62-F2B6-3414F28EF6D3}"/>
          </ac:picMkLst>
        </pc:picChg>
        <pc:picChg chg="add del mod">
          <ac:chgData name="Janelle Taylor" userId="4136fb79-5b58-4005-8983-8a1128735402" providerId="ADAL" clId="{FF253AF3-534B-437B-88AC-6C608E9BC8C5}" dt="2024-01-26T20:05:38.389" v="1067" actId="21"/>
          <ac:picMkLst>
            <pc:docMk/>
            <pc:sldMk cId="0" sldId="275"/>
            <ac:picMk id="5" creationId="{24C1CF16-1A15-5803-D045-4BF2AADCAFE5}"/>
          </ac:picMkLst>
        </pc:picChg>
        <pc:picChg chg="add del">
          <ac:chgData name="Janelle Taylor" userId="4136fb79-5b58-4005-8983-8a1128735402" providerId="ADAL" clId="{FF253AF3-534B-437B-88AC-6C608E9BC8C5}" dt="2024-01-26T20:08:07.145" v="1072" actId="21"/>
          <ac:picMkLst>
            <pc:docMk/>
            <pc:sldMk cId="0" sldId="275"/>
            <ac:picMk id="8" creationId="{9B331FC3-C8C4-A316-8B81-3771281CF6E3}"/>
          </ac:picMkLst>
        </pc:picChg>
        <pc:picChg chg="del">
          <ac:chgData name="Janelle Taylor" userId="4136fb79-5b58-4005-8983-8a1128735402" providerId="ADAL" clId="{FF253AF3-534B-437B-88AC-6C608E9BC8C5}" dt="2024-01-26T20:05:08.946" v="1062" actId="21"/>
          <ac:picMkLst>
            <pc:docMk/>
            <pc:sldMk cId="0" sldId="275"/>
            <ac:picMk id="10" creationId="{0F54940A-B2AA-D80C-A4B5-B5D5CF625825}"/>
          </ac:picMkLst>
        </pc:picChg>
        <pc:picChg chg="add">
          <ac:chgData name="Janelle Taylor" userId="4136fb79-5b58-4005-8983-8a1128735402" providerId="ADAL" clId="{FF253AF3-534B-437B-88AC-6C608E9BC8C5}" dt="2024-01-26T20:08:58.667" v="1074" actId="22"/>
          <ac:picMkLst>
            <pc:docMk/>
            <pc:sldMk cId="0" sldId="275"/>
            <ac:picMk id="11" creationId="{A82403F3-1893-522F-A19F-ED044AE20F54}"/>
          </ac:picMkLst>
        </pc:picChg>
      </pc:sldChg>
      <pc:sldChg chg="modSp mod">
        <pc:chgData name="Janelle Taylor" userId="4136fb79-5b58-4005-8983-8a1128735402" providerId="ADAL" clId="{FF253AF3-534B-437B-88AC-6C608E9BC8C5}" dt="2024-01-26T19:27:18.121" v="177" actId="5793"/>
        <pc:sldMkLst>
          <pc:docMk/>
          <pc:sldMk cId="4209192566" sldId="283"/>
        </pc:sldMkLst>
        <pc:spChg chg="mod">
          <ac:chgData name="Janelle Taylor" userId="4136fb79-5b58-4005-8983-8a1128735402" providerId="ADAL" clId="{FF253AF3-534B-437B-88AC-6C608E9BC8C5}" dt="2024-01-26T19:27:18.121" v="177" actId="5793"/>
          <ac:spMkLst>
            <pc:docMk/>
            <pc:sldMk cId="4209192566" sldId="283"/>
            <ac:spMk id="2" creationId="{E7C3D6FA-87CA-4A97-B3E2-0089A7F4B2AF}"/>
          </ac:spMkLst>
        </pc:spChg>
      </pc:sldChg>
      <pc:sldChg chg="addSp delSp modSp mod">
        <pc:chgData name="Janelle Taylor" userId="4136fb79-5b58-4005-8983-8a1128735402" providerId="ADAL" clId="{FF253AF3-534B-437B-88AC-6C608E9BC8C5}" dt="2024-01-26T20:08:10.891" v="1073"/>
        <pc:sldMkLst>
          <pc:docMk/>
          <pc:sldMk cId="3487389375" sldId="284"/>
        </pc:sldMkLst>
        <pc:picChg chg="add del mod">
          <ac:chgData name="Janelle Taylor" userId="4136fb79-5b58-4005-8983-8a1128735402" providerId="ADAL" clId="{FF253AF3-534B-437B-88AC-6C608E9BC8C5}" dt="2024-01-26T20:08:00.065" v="1071" actId="21"/>
          <ac:picMkLst>
            <pc:docMk/>
            <pc:sldMk cId="3487389375" sldId="284"/>
            <ac:picMk id="3" creationId="{0E3AF4F5-5C99-6DC0-07B8-E130E8C7D9AE}"/>
          </ac:picMkLst>
        </pc:picChg>
        <pc:picChg chg="del">
          <ac:chgData name="Janelle Taylor" userId="4136fb79-5b58-4005-8983-8a1128735402" providerId="ADAL" clId="{FF253AF3-534B-437B-88AC-6C608E9BC8C5}" dt="2024-01-26T20:07:52.153" v="1069" actId="21"/>
          <ac:picMkLst>
            <pc:docMk/>
            <pc:sldMk cId="3487389375" sldId="284"/>
            <ac:picMk id="4" creationId="{9A8AD03F-23AC-266D-814F-41F4CD863CD5}"/>
          </ac:picMkLst>
        </pc:picChg>
        <pc:picChg chg="add mod">
          <ac:chgData name="Janelle Taylor" userId="4136fb79-5b58-4005-8983-8a1128735402" providerId="ADAL" clId="{FF253AF3-534B-437B-88AC-6C608E9BC8C5}" dt="2024-01-26T20:08:10.891" v="1073"/>
          <ac:picMkLst>
            <pc:docMk/>
            <pc:sldMk cId="3487389375" sldId="284"/>
            <ac:picMk id="8" creationId="{9B331FC3-C8C4-A316-8B81-3771281CF6E3}"/>
          </ac:picMkLst>
        </pc:picChg>
      </pc:sldChg>
      <pc:sldChg chg="modSp mod ord">
        <pc:chgData name="Janelle Taylor" userId="4136fb79-5b58-4005-8983-8a1128735402" providerId="ADAL" clId="{FF253AF3-534B-437B-88AC-6C608E9BC8C5}" dt="2024-01-26T19:28:00.343" v="180"/>
        <pc:sldMkLst>
          <pc:docMk/>
          <pc:sldMk cId="443832556" sldId="288"/>
        </pc:sldMkLst>
        <pc:spChg chg="mod">
          <ac:chgData name="Janelle Taylor" userId="4136fb79-5b58-4005-8983-8a1128735402" providerId="ADAL" clId="{FF253AF3-534B-437B-88AC-6C608E9BC8C5}" dt="2024-01-26T19:27:43.269" v="178" actId="113"/>
          <ac:spMkLst>
            <pc:docMk/>
            <pc:sldMk cId="443832556" sldId="288"/>
            <ac:spMk id="2" creationId="{57ED2BEA-EB97-E089-057E-27E8C8AFF3BA}"/>
          </ac:spMkLst>
        </pc:spChg>
      </pc:sldChg>
      <pc:sldChg chg="modSp mod">
        <pc:chgData name="Janelle Taylor" userId="4136fb79-5b58-4005-8983-8a1128735402" providerId="ADAL" clId="{FF253AF3-534B-437B-88AC-6C608E9BC8C5}" dt="2024-01-30T20:50:42.109" v="1295" actId="122"/>
        <pc:sldMkLst>
          <pc:docMk/>
          <pc:sldMk cId="3785595439" sldId="289"/>
        </pc:sldMkLst>
        <pc:spChg chg="mod">
          <ac:chgData name="Janelle Taylor" userId="4136fb79-5b58-4005-8983-8a1128735402" providerId="ADAL" clId="{FF253AF3-534B-437B-88AC-6C608E9BC8C5}" dt="2024-01-30T20:50:42.109" v="1295" actId="122"/>
          <ac:spMkLst>
            <pc:docMk/>
            <pc:sldMk cId="3785595439" sldId="289"/>
            <ac:spMk id="2" creationId="{0537D8D8-01BD-CD42-3250-3C3C8720F6CB}"/>
          </ac:spMkLst>
        </pc:spChg>
      </pc:sldChg>
      <pc:sldChg chg="modSp mod">
        <pc:chgData name="Janelle Taylor" userId="4136fb79-5b58-4005-8983-8a1128735402" providerId="ADAL" clId="{FF253AF3-534B-437B-88AC-6C608E9BC8C5}" dt="2024-01-26T19:25:54.164" v="45" actId="20577"/>
        <pc:sldMkLst>
          <pc:docMk/>
          <pc:sldMk cId="478054716" sldId="290"/>
        </pc:sldMkLst>
        <pc:spChg chg="mod">
          <ac:chgData name="Janelle Taylor" userId="4136fb79-5b58-4005-8983-8a1128735402" providerId="ADAL" clId="{FF253AF3-534B-437B-88AC-6C608E9BC8C5}" dt="2024-01-26T19:25:54.164" v="45" actId="20577"/>
          <ac:spMkLst>
            <pc:docMk/>
            <pc:sldMk cId="478054716" sldId="290"/>
            <ac:spMk id="2" creationId="{0BC96DD1-F885-9DC3-A4AB-5E1512BD35F8}"/>
          </ac:spMkLst>
        </pc:spChg>
      </pc:sldChg>
      <pc:sldChg chg="addSp modSp new mod">
        <pc:chgData name="Janelle Taylor" userId="4136fb79-5b58-4005-8983-8a1128735402" providerId="ADAL" clId="{FF253AF3-534B-437B-88AC-6C608E9BC8C5}" dt="2024-01-26T19:51:37.601" v="711" actId="113"/>
        <pc:sldMkLst>
          <pc:docMk/>
          <pc:sldMk cId="2765849212" sldId="291"/>
        </pc:sldMkLst>
        <pc:spChg chg="mod">
          <ac:chgData name="Janelle Taylor" userId="4136fb79-5b58-4005-8983-8a1128735402" providerId="ADAL" clId="{FF253AF3-534B-437B-88AC-6C608E9BC8C5}" dt="2024-01-26T19:51:37.601" v="711" actId="113"/>
          <ac:spMkLst>
            <pc:docMk/>
            <pc:sldMk cId="2765849212" sldId="291"/>
            <ac:spMk id="2" creationId="{FB87593E-AD6C-BF1F-2389-5D8C87EDC932}"/>
          </ac:spMkLst>
        </pc:spChg>
        <pc:spChg chg="mod">
          <ac:chgData name="Janelle Taylor" userId="4136fb79-5b58-4005-8983-8a1128735402" providerId="ADAL" clId="{FF253AF3-534B-437B-88AC-6C608E9BC8C5}" dt="2024-01-26T19:47:29.194" v="600" actId="20577"/>
          <ac:spMkLst>
            <pc:docMk/>
            <pc:sldMk cId="2765849212" sldId="291"/>
            <ac:spMk id="3" creationId="{FF597D0E-25C3-1979-E8DD-7A3B90BCA925}"/>
          </ac:spMkLst>
        </pc:spChg>
        <pc:spChg chg="add mod">
          <ac:chgData name="Janelle Taylor" userId="4136fb79-5b58-4005-8983-8a1128735402" providerId="ADAL" clId="{FF253AF3-534B-437B-88AC-6C608E9BC8C5}" dt="2024-01-26T19:44:32.824" v="525" actId="20577"/>
          <ac:spMkLst>
            <pc:docMk/>
            <pc:sldMk cId="2765849212" sldId="291"/>
            <ac:spMk id="4" creationId="{79C5D0AE-5D4B-491A-CCC2-5B78FF45DF9E}"/>
          </ac:spMkLst>
        </pc:spChg>
        <pc:picChg chg="add">
          <ac:chgData name="Janelle Taylor" userId="4136fb79-5b58-4005-8983-8a1128735402" providerId="ADAL" clId="{FF253AF3-534B-437B-88AC-6C608E9BC8C5}" dt="2024-01-26T19:44:19.054" v="523"/>
          <ac:picMkLst>
            <pc:docMk/>
            <pc:sldMk cId="2765849212" sldId="291"/>
            <ac:picMk id="1026" creationId="{F142534A-7725-2302-1EA9-112AE742C1F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D7FDAE6-3857-D64A-B6A0-964B82A3FD81}" type="datetimeFigureOut">
              <a:rPr lang="en-US" smtClean="0"/>
              <a:t>1/30/2024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B274616-76DF-3848-BDD8-5D3C7C7D0C77}" type="slidenum">
              <a:rPr lang="en-US" smtClean="0"/>
              <a:t>‹#›</a:t>
            </a:fld>
            <a:endParaRPr lang="en-US" dirty="0"/>
          </a:p>
        </p:txBody>
      </p:sp>
    </p:spTree>
    <p:extLst>
      <p:ext uri="{BB962C8B-B14F-4D97-AF65-F5344CB8AC3E}">
        <p14:creationId xmlns:p14="http://schemas.microsoft.com/office/powerpoint/2010/main" val="31585592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xfrm>
            <a:off x="311573" y="4416068"/>
            <a:ext cx="6231467" cy="4183142"/>
          </a:xfrm>
          <a:noFill/>
          <a:ln/>
        </p:spPr>
        <p:txBody>
          <a:bodyPr/>
          <a:lstStyle/>
          <a:p>
            <a:r>
              <a:rPr lang="en-US" sz="1400" b="1" dirty="0">
                <a:latin typeface="Arial" pitchFamily="-107" charset="0"/>
                <a:ea typeface="Arial" pitchFamily="-107" charset="0"/>
                <a:cs typeface="Arial" pitchFamily="-107" charset="0"/>
              </a:rPr>
              <a:t>Our website is a powerful resource—especially enhanced for members.</a:t>
            </a:r>
            <a:endParaRPr lang="en-US" sz="1400" b="1" dirty="0">
              <a:latin typeface="Times New Roman" pitchFamily="-107" charset="0"/>
            </a:endParaRPr>
          </a:p>
        </p:txBody>
      </p:sp>
      <p:sp>
        <p:nvSpPr>
          <p:cNvPr id="10244" name="Slide Number Placeholder 3"/>
          <p:cNvSpPr>
            <a:spLocks noGrp="1"/>
          </p:cNvSpPr>
          <p:nvPr>
            <p:ph type="sldNum" sz="quarter" idx="5"/>
          </p:nvPr>
        </p:nvSpPr>
        <p:spPr>
          <a:noFill/>
        </p:spPr>
        <p:txBody>
          <a:bodyPr/>
          <a:lstStyle/>
          <a:p>
            <a:fld id="{32D7038B-8FA7-C64E-9730-9155CFF037FB}" type="slidenum">
              <a:rPr lang="en-US"/>
              <a:pPr/>
              <a:t>10</a:t>
            </a:fld>
            <a:endParaRPr lang="en-US" dirty="0"/>
          </a:p>
        </p:txBody>
      </p:sp>
    </p:spTree>
    <p:extLst>
      <p:ext uri="{BB962C8B-B14F-4D97-AF65-F5344CB8AC3E}">
        <p14:creationId xmlns:p14="http://schemas.microsoft.com/office/powerpoint/2010/main" val="2525298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389467" y="4416068"/>
            <a:ext cx="6387253" cy="4725049"/>
          </a:xfrm>
          <a:noFill/>
          <a:ln/>
        </p:spPr>
        <p:txBody>
          <a:bodyPr/>
          <a:lstStyle/>
          <a:p>
            <a:endParaRPr lang="en-US" sz="1600" dirty="0">
              <a:latin typeface="Arial" pitchFamily="-107" charset="0"/>
              <a:ea typeface="Arial" pitchFamily="-107" charset="0"/>
              <a:cs typeface="Arial" pitchFamily="-107" charset="0"/>
            </a:endParaRPr>
          </a:p>
        </p:txBody>
      </p:sp>
      <p:sp>
        <p:nvSpPr>
          <p:cNvPr id="14340" name="Slide Number Placeholder 3"/>
          <p:cNvSpPr>
            <a:spLocks noGrp="1"/>
          </p:cNvSpPr>
          <p:nvPr>
            <p:ph type="sldNum" sz="quarter" idx="5"/>
          </p:nvPr>
        </p:nvSpPr>
        <p:spPr>
          <a:noFill/>
        </p:spPr>
        <p:txBody>
          <a:bodyPr/>
          <a:lstStyle/>
          <a:p>
            <a:fld id="{3D27AC9F-8AD6-744F-8BBA-BD1906CC89DD}" type="slidenum">
              <a:rPr lang="en-US"/>
              <a:pPr/>
              <a:t>12</a:t>
            </a:fld>
            <a:endParaRPr lang="en-US" dirty="0"/>
          </a:p>
        </p:txBody>
      </p:sp>
    </p:spTree>
    <p:extLst>
      <p:ext uri="{BB962C8B-B14F-4D97-AF65-F5344CB8AC3E}">
        <p14:creationId xmlns:p14="http://schemas.microsoft.com/office/powerpoint/2010/main" val="160426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z="1600" dirty="0">
              <a:latin typeface="Arial" pitchFamily="-107" charset="0"/>
              <a:ea typeface="Arial" pitchFamily="-107" charset="0"/>
              <a:cs typeface="Arial" pitchFamily="-107" charset="0"/>
            </a:endParaRPr>
          </a:p>
        </p:txBody>
      </p:sp>
      <p:sp>
        <p:nvSpPr>
          <p:cNvPr id="26628" name="Slide Number Placeholder 3"/>
          <p:cNvSpPr>
            <a:spLocks noGrp="1"/>
          </p:cNvSpPr>
          <p:nvPr>
            <p:ph type="sldNum" sz="quarter" idx="5"/>
          </p:nvPr>
        </p:nvSpPr>
        <p:spPr>
          <a:noFill/>
        </p:spPr>
        <p:txBody>
          <a:bodyPr/>
          <a:lstStyle/>
          <a:p>
            <a:fld id="{82052696-1FC6-874E-A318-C5279DA3E862}" type="slidenum">
              <a:rPr lang="en-US"/>
              <a:pPr/>
              <a:t>13</a:t>
            </a:fld>
            <a:endParaRPr lang="en-US" dirty="0"/>
          </a:p>
        </p:txBody>
      </p:sp>
    </p:spTree>
    <p:extLst>
      <p:ext uri="{BB962C8B-B14F-4D97-AF65-F5344CB8AC3E}">
        <p14:creationId xmlns:p14="http://schemas.microsoft.com/office/powerpoint/2010/main" val="3396029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36EA78B0-C8BD-4FB2-BBDA-5AAF83F53103}" type="datetimeFigureOut">
              <a:rPr lang="en-US" smtClean="0"/>
              <a:pPr/>
              <a:t>1/30/2024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9192821E-ABF0-4CE4-A353-8CD901B2453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EA78B0-C8BD-4FB2-BBDA-5AAF83F53103}"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92821E-ABF0-4CE4-A353-8CD901B2453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EA78B0-C8BD-4FB2-BBDA-5AAF83F53103}"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92821E-ABF0-4CE4-A353-8CD901B2453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6EA78B0-C8BD-4FB2-BBDA-5AAF83F53103}"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92821E-ABF0-4CE4-A353-8CD901B24531}"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6EA78B0-C8BD-4FB2-BBDA-5AAF83F53103}" type="datetimeFigureOut">
              <a:rPr lang="en-US" smtClean="0"/>
              <a:pPr/>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92821E-ABF0-4CE4-A353-8CD901B24531}"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6EA78B0-C8BD-4FB2-BBDA-5AAF83F53103}" type="datetimeFigureOut">
              <a:rPr lang="en-US" smtClean="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92821E-ABF0-4CE4-A353-8CD901B24531}"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6EA78B0-C8BD-4FB2-BBDA-5AAF83F53103}" type="datetimeFigureOut">
              <a:rPr lang="en-US" smtClean="0"/>
              <a:pPr/>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92821E-ABF0-4CE4-A353-8CD901B2453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EA78B0-C8BD-4FB2-BBDA-5AAF83F53103}" type="datetimeFigureOut">
              <a:rPr lang="en-US" smtClean="0"/>
              <a:pPr/>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92821E-ABF0-4CE4-A353-8CD901B24531}"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A78B0-C8BD-4FB2-BBDA-5AAF83F53103}" type="datetimeFigureOut">
              <a:rPr lang="en-US" smtClean="0"/>
              <a:pPr/>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92821E-ABF0-4CE4-A353-8CD901B2453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6EA78B0-C8BD-4FB2-BBDA-5AAF83F53103}" type="datetimeFigureOut">
              <a:rPr lang="en-US" smtClean="0"/>
              <a:pPr/>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92821E-ABF0-4CE4-A353-8CD901B2453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36EA78B0-C8BD-4FB2-BBDA-5AAF83F53103}" type="datetimeFigureOut">
              <a:rPr lang="en-US" smtClean="0"/>
              <a:pPr/>
              <a:t>1/30/2024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192821E-ABF0-4CE4-A353-8CD901B24531}"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36EA78B0-C8BD-4FB2-BBDA-5AAF83F53103}" type="datetimeFigureOut">
              <a:rPr lang="en-US" smtClean="0"/>
              <a:pPr/>
              <a:t>1/30/2024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9192821E-ABF0-4CE4-A353-8CD901B2453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mmunity.afpglobal.org/home"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julie.goodwin@cancer.org" TargetMode="External"/><Relationship Id="rId3" Type="http://schemas.openxmlformats.org/officeDocument/2006/relationships/hyperlink" Target="mailto:education@afpnein.org" TargetMode="External"/><Relationship Id="rId7" Type="http://schemas.openxmlformats.org/officeDocument/2006/relationships/hyperlink" Target="mailto:mperry@canterburyschool.org" TargetMode="External"/><Relationship Id="rId2" Type="http://schemas.openxmlformats.org/officeDocument/2006/relationships/hyperlink" Target="mailto:president@afpnein.org" TargetMode="External"/><Relationship Id="rId1" Type="http://schemas.openxmlformats.org/officeDocument/2006/relationships/slideLayout" Target="../slideLayouts/slideLayout1.xml"/><Relationship Id="rId6" Type="http://schemas.openxmlformats.org/officeDocument/2006/relationships/hyperlink" Target="mailto:communications@afpnein.org" TargetMode="External"/><Relationship Id="rId5" Type="http://schemas.openxmlformats.org/officeDocument/2006/relationships/hyperlink" Target="mailto:secretary@afpnein.org" TargetMode="External"/><Relationship Id="rId4" Type="http://schemas.openxmlformats.org/officeDocument/2006/relationships/hyperlink" Target="mailto:treasurer@afpnein.org" TargetMode="External"/><Relationship Id="rId9" Type="http://schemas.openxmlformats.org/officeDocument/2006/relationships/hyperlink" Target="mailto:membership@afpnein.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mbrship@afpglobal.org" TargetMode="External"/><Relationship Id="rId2" Type="http://schemas.openxmlformats.org/officeDocument/2006/relationships/hyperlink" Target="mailto:afp@afpglobal.org" TargetMode="External"/><Relationship Id="rId1" Type="http://schemas.openxmlformats.org/officeDocument/2006/relationships/slideLayout" Target="../slideLayouts/slideLayout2.xml"/><Relationship Id="rId5" Type="http://schemas.openxmlformats.org/officeDocument/2006/relationships/hyperlink" Target="mailto:Tiffany.Oglesby@afpglobal.org" TargetMode="External"/><Relationship Id="rId4" Type="http://schemas.openxmlformats.org/officeDocument/2006/relationships/hyperlink" Target="mailto:Nakera.Dumas@afpglobal.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276600"/>
            <a:ext cx="7772400" cy="1676399"/>
          </a:xfrm>
        </p:spPr>
        <p:txBody>
          <a:bodyPr>
            <a:normAutofit fontScale="77500" lnSpcReduction="20000"/>
          </a:bodyPr>
          <a:lstStyle/>
          <a:p>
            <a:pPr algn="ctr"/>
            <a:r>
              <a:rPr lang="en-US" sz="5700" b="1" dirty="0"/>
              <a:t>Welcome to AFP</a:t>
            </a:r>
          </a:p>
          <a:p>
            <a:pPr algn="ctr"/>
            <a:r>
              <a:rPr lang="en-US" sz="5700" b="1" dirty="0"/>
              <a:t>Northeast Indiana Chapter </a:t>
            </a:r>
          </a:p>
          <a:p>
            <a:pPr algn="ctr"/>
            <a:r>
              <a:rPr lang="en-US" sz="3500" b="1" dirty="0"/>
              <a:t>Membership Orientation</a:t>
            </a:r>
          </a:p>
        </p:txBody>
      </p:sp>
      <p:pic>
        <p:nvPicPr>
          <p:cNvPr id="1028" name="Picture 4">
            <a:extLst>
              <a:ext uri="{FF2B5EF4-FFF2-40B4-BE49-F238E27FC236}">
                <a16:creationId xmlns:a16="http://schemas.microsoft.com/office/drawing/2014/main" id="{CEDAE410-AC88-5EB7-58ED-4E327992C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304800"/>
            <a:ext cx="310230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320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52625" y="329625"/>
            <a:ext cx="52578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AFPnein.org</a:t>
            </a:r>
          </a:p>
        </p:txBody>
      </p:sp>
      <p:pic>
        <p:nvPicPr>
          <p:cNvPr id="11" name="Picture 10">
            <a:extLst>
              <a:ext uri="{FF2B5EF4-FFF2-40B4-BE49-F238E27FC236}">
                <a16:creationId xmlns:a16="http://schemas.microsoft.com/office/drawing/2014/main" id="{A82403F3-1893-522F-A19F-ED044AE20F54}"/>
              </a:ext>
            </a:extLst>
          </p:cNvPr>
          <p:cNvPicPr>
            <a:picLocks noChangeAspect="1"/>
          </p:cNvPicPr>
          <p:nvPr/>
        </p:nvPicPr>
        <p:blipFill>
          <a:blip r:embed="rId3"/>
          <a:stretch>
            <a:fillRect/>
          </a:stretch>
        </p:blipFill>
        <p:spPr>
          <a:xfrm>
            <a:off x="0" y="367543"/>
            <a:ext cx="9144000" cy="61229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592DA-F26B-593B-9DCE-1CF0750C45A3}"/>
              </a:ext>
            </a:extLst>
          </p:cNvPr>
          <p:cNvSpPr txBox="1"/>
          <p:nvPr/>
        </p:nvSpPr>
        <p:spPr>
          <a:xfrm>
            <a:off x="1952625" y="329625"/>
            <a:ext cx="52578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AFPglobal.org</a:t>
            </a:r>
          </a:p>
        </p:txBody>
      </p:sp>
      <p:pic>
        <p:nvPicPr>
          <p:cNvPr id="8" name="Picture 7">
            <a:extLst>
              <a:ext uri="{FF2B5EF4-FFF2-40B4-BE49-F238E27FC236}">
                <a16:creationId xmlns:a16="http://schemas.microsoft.com/office/drawing/2014/main" id="{9B331FC3-C8C4-A316-8B81-3771281CF6E3}"/>
              </a:ext>
            </a:extLst>
          </p:cNvPr>
          <p:cNvPicPr>
            <a:picLocks noChangeAspect="1"/>
          </p:cNvPicPr>
          <p:nvPr/>
        </p:nvPicPr>
        <p:blipFill>
          <a:blip r:embed="rId2"/>
          <a:stretch>
            <a:fillRect/>
          </a:stretch>
        </p:blipFill>
        <p:spPr>
          <a:xfrm>
            <a:off x="0" y="1131538"/>
            <a:ext cx="9144000" cy="4594924"/>
          </a:xfrm>
          <a:prstGeom prst="rect">
            <a:avLst/>
          </a:prstGeom>
        </p:spPr>
      </p:pic>
    </p:spTree>
    <p:extLst>
      <p:ext uri="{BB962C8B-B14F-4D97-AF65-F5344CB8AC3E}">
        <p14:creationId xmlns:p14="http://schemas.microsoft.com/office/powerpoint/2010/main" val="348738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304800"/>
            <a:ext cx="75438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AFPGLOBAL.org/online-learning</a:t>
            </a:r>
          </a:p>
        </p:txBody>
      </p:sp>
      <p:pic>
        <p:nvPicPr>
          <p:cNvPr id="8" name="Picture 7"/>
          <p:cNvPicPr>
            <a:picLocks noChangeAspect="1"/>
          </p:cNvPicPr>
          <p:nvPr/>
        </p:nvPicPr>
        <p:blipFill>
          <a:blip r:embed="rId3"/>
          <a:stretch>
            <a:fillRect/>
          </a:stretch>
        </p:blipFill>
        <p:spPr>
          <a:xfrm>
            <a:off x="361362" y="1252233"/>
            <a:ext cx="8421275" cy="435353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304800"/>
            <a:ext cx="9296400" cy="584775"/>
          </a:xfrm>
          <a:prstGeom prst="rect">
            <a:avLst/>
          </a:prstGeom>
        </p:spPr>
        <p:txBody>
          <a:bodyPr wrap="square">
            <a:spAutoFit/>
          </a:bodyPr>
          <a:lstStyle/>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AFPGLOBAL.org/Fundraising-Dictionary</a:t>
            </a:r>
          </a:p>
        </p:txBody>
      </p:sp>
      <p:pic>
        <p:nvPicPr>
          <p:cNvPr id="4" name="Picture 3"/>
          <p:cNvPicPr>
            <a:picLocks noChangeAspect="1"/>
          </p:cNvPicPr>
          <p:nvPr/>
        </p:nvPicPr>
        <p:blipFill>
          <a:blip r:embed="rId3"/>
          <a:stretch>
            <a:fillRect/>
          </a:stretch>
        </p:blipFill>
        <p:spPr>
          <a:xfrm>
            <a:off x="0" y="1196532"/>
            <a:ext cx="9144000" cy="44649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459287-3292-D9CF-52E9-DB8D1A99668E}"/>
              </a:ext>
            </a:extLst>
          </p:cNvPr>
          <p:cNvSpPr txBox="1"/>
          <p:nvPr/>
        </p:nvSpPr>
        <p:spPr>
          <a:xfrm>
            <a:off x="2133600" y="381000"/>
            <a:ext cx="5181600" cy="646331"/>
          </a:xfrm>
          <a:prstGeom prst="rect">
            <a:avLst/>
          </a:prstGeom>
          <a:noFill/>
        </p:spPr>
        <p:txBody>
          <a:bodyPr wrap="square">
            <a:spAutoFit/>
          </a:bodyPr>
          <a:lstStyle/>
          <a:p>
            <a:pPr algn="ctr"/>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AFP Connect</a:t>
            </a:r>
          </a:p>
        </p:txBody>
      </p:sp>
      <p:sp>
        <p:nvSpPr>
          <p:cNvPr id="4" name="TextBox 3">
            <a:extLst>
              <a:ext uri="{FF2B5EF4-FFF2-40B4-BE49-F238E27FC236}">
                <a16:creationId xmlns:a16="http://schemas.microsoft.com/office/drawing/2014/main" id="{6B5F50E1-6A29-18C5-B5B4-8A29D8885465}"/>
              </a:ext>
            </a:extLst>
          </p:cNvPr>
          <p:cNvSpPr txBox="1"/>
          <p:nvPr/>
        </p:nvSpPr>
        <p:spPr>
          <a:xfrm>
            <a:off x="1562100" y="1254841"/>
            <a:ext cx="6019800" cy="646331"/>
          </a:xfrm>
          <a:prstGeom prst="rect">
            <a:avLst/>
          </a:prstGeom>
          <a:noFill/>
        </p:spPr>
        <p:txBody>
          <a:bodyPr wrap="square" rtlCol="0">
            <a:spAutoFit/>
          </a:bodyPr>
          <a:lstStyle/>
          <a:p>
            <a:pPr algn="ctr"/>
            <a:r>
              <a:rPr lang="en-US" dirty="0"/>
              <a:t>Go to </a:t>
            </a:r>
            <a:r>
              <a:rPr lang="en-US" dirty="0">
                <a:hlinkClick r:id="rId2"/>
              </a:rPr>
              <a:t>Home - AFP IHQ Community (afpglobal.org)</a:t>
            </a:r>
            <a:r>
              <a:rPr lang="en-US" dirty="0"/>
              <a:t> to find community forums that are specific to you!</a:t>
            </a:r>
          </a:p>
        </p:txBody>
      </p:sp>
      <p:pic>
        <p:nvPicPr>
          <p:cNvPr id="6" name="Picture 5">
            <a:extLst>
              <a:ext uri="{FF2B5EF4-FFF2-40B4-BE49-F238E27FC236}">
                <a16:creationId xmlns:a16="http://schemas.microsoft.com/office/drawing/2014/main" id="{EB07B73D-1B4D-E62D-0F1B-1242EB491C15}"/>
              </a:ext>
            </a:extLst>
          </p:cNvPr>
          <p:cNvPicPr>
            <a:picLocks noChangeAspect="1"/>
          </p:cNvPicPr>
          <p:nvPr/>
        </p:nvPicPr>
        <p:blipFill rotWithShape="1">
          <a:blip r:embed="rId3"/>
          <a:srcRect t="6154" r="1042"/>
          <a:stretch/>
        </p:blipFill>
        <p:spPr>
          <a:xfrm>
            <a:off x="952500" y="2128683"/>
            <a:ext cx="7239000" cy="3718530"/>
          </a:xfrm>
          <a:prstGeom prst="rect">
            <a:avLst/>
          </a:prstGeom>
        </p:spPr>
      </p:pic>
    </p:spTree>
    <p:extLst>
      <p:ext uri="{BB962C8B-B14F-4D97-AF65-F5344CB8AC3E}">
        <p14:creationId xmlns:p14="http://schemas.microsoft.com/office/powerpoint/2010/main" val="3218097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5E19D-6A86-DD11-DB5C-E8AA34246824}"/>
              </a:ext>
            </a:extLst>
          </p:cNvPr>
          <p:cNvSpPr>
            <a:spLocks noGrp="1"/>
          </p:cNvSpPr>
          <p:nvPr>
            <p:ph idx="1"/>
          </p:nvPr>
        </p:nvSpPr>
        <p:spPr>
          <a:xfrm>
            <a:off x="457200" y="1481329"/>
            <a:ext cx="7696200" cy="728472"/>
          </a:xfrm>
        </p:spPr>
        <p:txBody>
          <a:bodyPr/>
          <a:lstStyle/>
          <a:p>
            <a:r>
              <a:rPr lang="en-US" sz="1800" dirty="0"/>
              <a:t>AFP </a:t>
            </a:r>
            <a:r>
              <a:rPr lang="en-US" sz="1800" dirty="0" err="1"/>
              <a:t>Global’s</a:t>
            </a:r>
            <a:r>
              <a:rPr lang="en-US" sz="1800" dirty="0"/>
              <a:t> quarterly magazine is sent to all members.  It is full of timely articles to help you succeed as a fundraiser! </a:t>
            </a:r>
          </a:p>
          <a:p>
            <a:endParaRPr lang="en-US" dirty="0"/>
          </a:p>
        </p:txBody>
      </p:sp>
      <p:sp>
        <p:nvSpPr>
          <p:cNvPr id="3" name="Title 2">
            <a:extLst>
              <a:ext uri="{FF2B5EF4-FFF2-40B4-BE49-F238E27FC236}">
                <a16:creationId xmlns:a16="http://schemas.microsoft.com/office/drawing/2014/main" id="{63FBDE6A-EE59-0539-AD92-121B65C1C90F}"/>
              </a:ext>
            </a:extLst>
          </p:cNvPr>
          <p:cNvSpPr>
            <a:spLocks noGrp="1"/>
          </p:cNvSpPr>
          <p:nvPr>
            <p:ph type="title"/>
          </p:nvPr>
        </p:nvSpPr>
        <p:spPr/>
        <p:txBody>
          <a:bodyPr>
            <a:normAutofit fontScale="90000"/>
          </a:bodyPr>
          <a:lstStyle/>
          <a:p>
            <a:r>
              <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Advancing Philanthropy Magazine </a:t>
            </a:r>
            <a:br>
              <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dirty="0"/>
          </a:p>
        </p:txBody>
      </p:sp>
      <p:pic>
        <p:nvPicPr>
          <p:cNvPr id="4" name="Picture 3">
            <a:extLst>
              <a:ext uri="{FF2B5EF4-FFF2-40B4-BE49-F238E27FC236}">
                <a16:creationId xmlns:a16="http://schemas.microsoft.com/office/drawing/2014/main" id="{14D20F60-6F17-D1DF-7C6A-60C9803E9D64}"/>
              </a:ext>
            </a:extLst>
          </p:cNvPr>
          <p:cNvPicPr>
            <a:picLocks noChangeAspect="1"/>
          </p:cNvPicPr>
          <p:nvPr/>
        </p:nvPicPr>
        <p:blipFill>
          <a:blip r:embed="rId2"/>
          <a:stretch>
            <a:fillRect/>
          </a:stretch>
        </p:blipFill>
        <p:spPr>
          <a:xfrm>
            <a:off x="1121839" y="2209801"/>
            <a:ext cx="6900321" cy="3737674"/>
          </a:xfrm>
          <a:prstGeom prst="rect">
            <a:avLst/>
          </a:prstGeom>
        </p:spPr>
      </p:pic>
    </p:spTree>
    <p:extLst>
      <p:ext uri="{BB962C8B-B14F-4D97-AF65-F5344CB8AC3E}">
        <p14:creationId xmlns:p14="http://schemas.microsoft.com/office/powerpoint/2010/main" val="208120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4400" y="457199"/>
            <a:ext cx="53352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Chapter contacts</a:t>
            </a:r>
          </a:p>
        </p:txBody>
      </p:sp>
      <p:sp>
        <p:nvSpPr>
          <p:cNvPr id="3" name="TextBox 2"/>
          <p:cNvSpPr txBox="1"/>
          <p:nvPr/>
        </p:nvSpPr>
        <p:spPr>
          <a:xfrm>
            <a:off x="1752600" y="1047567"/>
            <a:ext cx="5867400" cy="5539978"/>
          </a:xfrm>
          <a:prstGeom prst="rect">
            <a:avLst/>
          </a:prstGeom>
          <a:solidFill>
            <a:schemeClr val="bg1"/>
          </a:solidFill>
          <a:ln>
            <a:solidFill>
              <a:schemeClr val="bg2"/>
            </a:solidFill>
          </a:ln>
        </p:spPr>
        <p:txBody>
          <a:bodyPr wrap="square" rtlCol="0">
            <a:spAutoFit/>
          </a:bodyPr>
          <a:lstStyle/>
          <a:p>
            <a:pPr algn="ctr"/>
            <a:r>
              <a:rPr lang="en-US" sz="1400" b="1" dirty="0"/>
              <a:t>Ashley Stoneburner, President</a:t>
            </a:r>
          </a:p>
          <a:p>
            <a:pPr algn="ctr"/>
            <a:r>
              <a:rPr lang="en-US" sz="1400" b="1" dirty="0">
                <a:hlinkClick r:id="rId2"/>
              </a:rPr>
              <a:t>president@afpnein.org</a:t>
            </a:r>
            <a:endParaRPr lang="en-US" sz="1400" b="1" dirty="0"/>
          </a:p>
          <a:p>
            <a:pPr algn="ctr"/>
            <a:endParaRPr lang="en-US" sz="1400" b="1" dirty="0"/>
          </a:p>
          <a:p>
            <a:pPr algn="ctr"/>
            <a:r>
              <a:rPr lang="en-US" sz="1400" b="1" dirty="0"/>
              <a:t>Stacey Stumpf, President-Elect</a:t>
            </a:r>
          </a:p>
          <a:p>
            <a:pPr algn="ctr"/>
            <a:r>
              <a:rPr lang="en-US" sz="1400" b="1" dirty="0">
                <a:hlinkClick r:id="rId3"/>
              </a:rPr>
              <a:t>education@afpnein.org</a:t>
            </a:r>
            <a:r>
              <a:rPr lang="en-US" sz="1400" b="1" dirty="0"/>
              <a:t> </a:t>
            </a:r>
          </a:p>
          <a:p>
            <a:pPr algn="ctr"/>
            <a:endParaRPr lang="en-US" sz="1400" b="1" dirty="0"/>
          </a:p>
          <a:p>
            <a:pPr algn="ctr"/>
            <a:r>
              <a:rPr lang="en-US" sz="1400" b="1" dirty="0"/>
              <a:t>Colleen Dixon, Treasurer</a:t>
            </a:r>
          </a:p>
          <a:p>
            <a:pPr algn="ctr"/>
            <a:r>
              <a:rPr lang="en-US" sz="1400" b="1" dirty="0">
                <a:hlinkClick r:id="rId4"/>
              </a:rPr>
              <a:t>treasurer@afpnein.org</a:t>
            </a:r>
            <a:endParaRPr lang="en-US" sz="1400" b="1" dirty="0"/>
          </a:p>
          <a:p>
            <a:pPr algn="ctr"/>
            <a:br>
              <a:rPr lang="en-US" sz="1400" b="1" dirty="0"/>
            </a:br>
            <a:r>
              <a:rPr lang="en-US" sz="1400" b="1" dirty="0"/>
              <a:t>Molly Graves, Secretary </a:t>
            </a:r>
          </a:p>
          <a:p>
            <a:pPr algn="ctr"/>
            <a:r>
              <a:rPr lang="en-US" sz="1400" b="1" dirty="0">
                <a:hlinkClick r:id="rId5"/>
              </a:rPr>
              <a:t>secretary@afpnein.org</a:t>
            </a:r>
            <a:r>
              <a:rPr lang="en-US" sz="1400" b="1" dirty="0"/>
              <a:t> </a:t>
            </a:r>
          </a:p>
          <a:p>
            <a:pPr algn="ctr"/>
            <a:endParaRPr lang="en-US" sz="1400" b="1" dirty="0"/>
          </a:p>
          <a:p>
            <a:pPr algn="ctr"/>
            <a:r>
              <a:rPr lang="en-US" sz="1400" b="1" dirty="0"/>
              <a:t>Rachel Burkholder, VP Communications</a:t>
            </a:r>
          </a:p>
          <a:p>
            <a:pPr algn="ctr"/>
            <a:r>
              <a:rPr lang="en-US" sz="1400" b="1" dirty="0">
                <a:hlinkClick r:id="rId6"/>
              </a:rPr>
              <a:t>communications@afpnein.org</a:t>
            </a:r>
            <a:r>
              <a:rPr lang="en-US" sz="1400" b="1" dirty="0"/>
              <a:t> </a:t>
            </a:r>
          </a:p>
          <a:p>
            <a:pPr algn="ctr"/>
            <a:endParaRPr lang="en-US" sz="1400" b="1" dirty="0"/>
          </a:p>
          <a:p>
            <a:pPr algn="ctr"/>
            <a:r>
              <a:rPr lang="en-US" sz="1400" b="1" dirty="0"/>
              <a:t>Melinda Perry, VP Governance</a:t>
            </a:r>
          </a:p>
          <a:p>
            <a:pPr algn="ctr"/>
            <a:r>
              <a:rPr lang="en-US" sz="1400" b="1" dirty="0">
                <a:hlinkClick r:id="rId7"/>
              </a:rPr>
              <a:t>mperry@canterburyschool.org</a:t>
            </a:r>
            <a:r>
              <a:rPr lang="en-US" sz="1400" b="1" dirty="0"/>
              <a:t> </a:t>
            </a:r>
          </a:p>
          <a:p>
            <a:pPr algn="ctr"/>
            <a:endParaRPr lang="en-US" sz="1400" b="1" dirty="0"/>
          </a:p>
          <a:p>
            <a:pPr algn="ctr"/>
            <a:r>
              <a:rPr lang="en-US" sz="1400" b="1" dirty="0"/>
              <a:t>Julie Goodwin, VP IDEA</a:t>
            </a:r>
          </a:p>
          <a:p>
            <a:pPr algn="ctr"/>
            <a:r>
              <a:rPr lang="en-US" sz="1400" b="1" dirty="0">
                <a:hlinkClick r:id="rId8"/>
              </a:rPr>
              <a:t>julie.goodwin@cancer.org</a:t>
            </a:r>
            <a:r>
              <a:rPr lang="en-US" sz="1400" b="1" dirty="0"/>
              <a:t> </a:t>
            </a:r>
          </a:p>
          <a:p>
            <a:pPr algn="ctr"/>
            <a:endParaRPr lang="en-US" sz="1400" b="1" dirty="0"/>
          </a:p>
          <a:p>
            <a:pPr algn="ctr"/>
            <a:r>
              <a:rPr lang="en-US" sz="1400" b="1" dirty="0"/>
              <a:t>Janelle Taylor &amp; Mary Lasits, Membership Co-VPs</a:t>
            </a:r>
          </a:p>
          <a:p>
            <a:pPr algn="ctr"/>
            <a:r>
              <a:rPr lang="en-US" sz="1400" b="1" dirty="0">
                <a:hlinkClick r:id="rId9"/>
              </a:rPr>
              <a:t>membership@afpnein.org</a:t>
            </a:r>
            <a:r>
              <a:rPr lang="en-US" sz="1400" b="1" dirty="0"/>
              <a:t> </a:t>
            </a:r>
          </a:p>
          <a:p>
            <a:pPr algn="ctr"/>
            <a:endParaRPr lang="en-US" sz="3200" dirty="0">
              <a:solidFill>
                <a:srgbClr val="0070C0"/>
              </a:solidFill>
            </a:endParaRPr>
          </a:p>
        </p:txBody>
      </p:sp>
    </p:spTree>
    <p:extLst>
      <p:ext uri="{BB962C8B-B14F-4D97-AF65-F5344CB8AC3E}">
        <p14:creationId xmlns:p14="http://schemas.microsoft.com/office/powerpoint/2010/main" val="1030053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37D8D8-01BD-CD42-3250-3C3C8720F6CB}"/>
              </a:ext>
            </a:extLst>
          </p:cNvPr>
          <p:cNvSpPr>
            <a:spLocks noGrp="1"/>
          </p:cNvSpPr>
          <p:nvPr>
            <p:ph idx="1"/>
          </p:nvPr>
        </p:nvSpPr>
        <p:spPr>
          <a:xfrm>
            <a:off x="457200" y="1219200"/>
            <a:ext cx="8229600" cy="4788091"/>
          </a:xfrm>
        </p:spPr>
        <p:txBody>
          <a:bodyPr>
            <a:normAutofit/>
          </a:bodyPr>
          <a:lstStyle/>
          <a:p>
            <a:endParaRPr lang="en-US" sz="1100" dirty="0"/>
          </a:p>
          <a:p>
            <a:r>
              <a:rPr lang="en-US" sz="1800" b="1" i="0" u="sng" dirty="0">
                <a:solidFill>
                  <a:srgbClr val="000000"/>
                </a:solidFill>
                <a:effectLst/>
                <a:latin typeface="Lato" panose="020F0502020204030203" pitchFamily="34" charset="0"/>
              </a:rPr>
              <a:t>AFP Global Mailing Address:</a:t>
            </a:r>
            <a:br>
              <a:rPr lang="en-US" dirty="0"/>
            </a:br>
            <a:r>
              <a:rPr lang="en-US" sz="1500" b="0" i="0" dirty="0">
                <a:solidFill>
                  <a:srgbClr val="000000"/>
                </a:solidFill>
                <a:effectLst/>
                <a:latin typeface="Lato" panose="020F0502020204030203" pitchFamily="34" charset="0"/>
              </a:rPr>
              <a:t>4200 Wilson Boulevard, Suite 480, Arlington, VA 22203-4416</a:t>
            </a:r>
            <a:br>
              <a:rPr lang="en-US" sz="1500" dirty="0"/>
            </a:br>
            <a:r>
              <a:rPr lang="en-US" sz="1500" dirty="0"/>
              <a:t>	</a:t>
            </a:r>
            <a:r>
              <a:rPr lang="en-US" sz="1500" b="0" i="0" dirty="0">
                <a:solidFill>
                  <a:srgbClr val="000000"/>
                </a:solidFill>
                <a:effectLst/>
                <a:latin typeface="Lato" panose="020F0502020204030203" pitchFamily="34" charset="0"/>
              </a:rPr>
              <a:t>(U.S./Canada): +1 (800) 666-3863 	Email: </a:t>
            </a:r>
            <a:r>
              <a:rPr lang="en-US" sz="1500" b="0" i="0" u="none" strike="noStrike" dirty="0">
                <a:solidFill>
                  <a:srgbClr val="004FA3"/>
                </a:solidFill>
                <a:effectLst/>
                <a:latin typeface="Lato" panose="020F0502020204030203" pitchFamily="34" charset="0"/>
                <a:hlinkClick r:id="rId2"/>
              </a:rPr>
              <a:t>afp@afpglobal.org</a:t>
            </a:r>
            <a:endParaRPr lang="en-US" sz="1500" b="0" i="0" u="none" strike="noStrike" dirty="0">
              <a:solidFill>
                <a:srgbClr val="004FA3"/>
              </a:solidFill>
              <a:effectLst/>
              <a:latin typeface="Lato" panose="020F0502020204030203" pitchFamily="34" charset="0"/>
            </a:endParaRPr>
          </a:p>
          <a:p>
            <a:pPr marL="109728" indent="0">
              <a:buNone/>
            </a:pPr>
            <a:endParaRPr lang="en-US" sz="1100" dirty="0"/>
          </a:p>
          <a:p>
            <a:r>
              <a:rPr lang="en-US" sz="1800" b="1" u="sng" dirty="0">
                <a:latin typeface="Lato" panose="020F0502020204030203" pitchFamily="34" charset="0"/>
                <a:ea typeface="Lato" panose="020F0502020204030203" pitchFamily="34" charset="0"/>
                <a:cs typeface="Lato" panose="020F0502020204030203" pitchFamily="34" charset="0"/>
              </a:rPr>
              <a:t>Membership Department:  </a:t>
            </a:r>
          </a:p>
          <a:p>
            <a:pPr marL="109728" indent="0">
              <a:buNone/>
            </a:pPr>
            <a:r>
              <a:rPr lang="en-US" sz="1500" dirty="0">
                <a:latin typeface="Lato" panose="020F0502020204030203" pitchFamily="34" charset="0"/>
                <a:ea typeface="Lato" panose="020F0502020204030203" pitchFamily="34" charset="0"/>
                <a:cs typeface="Lato" panose="020F0502020204030203" pitchFamily="34" charset="0"/>
              </a:rPr>
              <a:t>	1-800-666-3863 or </a:t>
            </a:r>
            <a:r>
              <a:rPr lang="en-US" sz="1500" dirty="0">
                <a:latin typeface="Lato" panose="020F0502020204030203" pitchFamily="34" charset="0"/>
                <a:ea typeface="Lato" panose="020F0502020204030203" pitchFamily="34" charset="0"/>
                <a:cs typeface="Lato" panose="020F0502020204030203" pitchFamily="34" charset="0"/>
                <a:hlinkClick r:id="rId3"/>
              </a:rPr>
              <a:t>mbrship@afpglobal.org</a:t>
            </a:r>
            <a:r>
              <a:rPr lang="en-US" sz="1500" dirty="0">
                <a:latin typeface="Lato" panose="020F0502020204030203" pitchFamily="34" charset="0"/>
                <a:ea typeface="Lato" panose="020F0502020204030203" pitchFamily="34" charset="0"/>
                <a:cs typeface="Lato" panose="020F0502020204030203" pitchFamily="34" charset="0"/>
              </a:rPr>
              <a:t>. </a:t>
            </a:r>
          </a:p>
          <a:p>
            <a:pPr marL="109728" indent="0">
              <a:buNone/>
            </a:pPr>
            <a:endParaRPr lang="en-US" sz="1100" dirty="0">
              <a:latin typeface="Lato" panose="020F0502020204030203" pitchFamily="34" charset="0"/>
              <a:ea typeface="Lato" panose="020F0502020204030203" pitchFamily="34" charset="0"/>
              <a:cs typeface="Lato" panose="020F0502020204030203" pitchFamily="34" charset="0"/>
            </a:endParaRPr>
          </a:p>
          <a:p>
            <a:pPr marL="0" marR="0">
              <a:spcBef>
                <a:spcPts val="0"/>
              </a:spcBef>
              <a:spcAft>
                <a:spcPts val="0"/>
              </a:spcAft>
            </a:pPr>
            <a:r>
              <a:rPr lang="en-US" sz="1600" b="1" dirty="0">
                <a:effectLst/>
                <a:latin typeface="Lato" panose="020F0502020204030203" pitchFamily="34" charset="0"/>
                <a:ea typeface="Lato" panose="020F0502020204030203" pitchFamily="34" charset="0"/>
                <a:cs typeface="Lato" panose="020F0502020204030203" pitchFamily="34" charset="0"/>
              </a:rPr>
              <a:t>Nakera Dumas</a:t>
            </a:r>
            <a:r>
              <a:rPr lang="en-US" sz="1600" dirty="0">
                <a:effectLst/>
                <a:latin typeface="Lato" panose="020F0502020204030203" pitchFamily="34" charset="0"/>
                <a:ea typeface="Lato" panose="020F0502020204030203" pitchFamily="34" charset="0"/>
                <a:cs typeface="Lato" panose="020F0502020204030203" pitchFamily="34" charset="0"/>
              </a:rPr>
              <a:t>, Senior Director of Membership  </a:t>
            </a:r>
            <a:r>
              <a:rPr lang="en-US" sz="1600" u="sng" dirty="0">
                <a:solidFill>
                  <a:srgbClr val="0563C1"/>
                </a:solidFill>
                <a:effectLst/>
                <a:latin typeface="Lato" panose="020F0502020204030203" pitchFamily="34" charset="0"/>
                <a:ea typeface="Lato" panose="020F0502020204030203" pitchFamily="34" charset="0"/>
                <a:cs typeface="Lato" panose="020F0502020204030203" pitchFamily="34" charset="0"/>
                <a:hlinkClick r:id="rId4"/>
              </a:rPr>
              <a:t>Nakera.Dumas@afpglobal.org</a:t>
            </a:r>
            <a:endParaRPr lang="en-US" sz="1600" dirty="0">
              <a:effectLst/>
              <a:latin typeface="Lato" panose="020F0502020204030203" pitchFamily="34" charset="0"/>
              <a:ea typeface="Lato" panose="020F0502020204030203" pitchFamily="34" charset="0"/>
              <a:cs typeface="Lato" panose="020F0502020204030203" pitchFamily="34" charset="0"/>
            </a:endParaRPr>
          </a:p>
          <a:p>
            <a:pPr marL="0" marR="0" indent="0">
              <a:spcBef>
                <a:spcPts val="0"/>
              </a:spcBef>
              <a:spcAft>
                <a:spcPts val="0"/>
              </a:spcAft>
              <a:buNone/>
            </a:pPr>
            <a:endParaRPr lang="en-US" sz="1100" b="1" dirty="0">
              <a:effectLst/>
              <a:latin typeface="Lato" panose="020F0502020204030203" pitchFamily="34" charset="0"/>
              <a:ea typeface="Lato" panose="020F0502020204030203" pitchFamily="34" charset="0"/>
              <a:cs typeface="Lato" panose="020F0502020204030203" pitchFamily="34" charset="0"/>
            </a:endParaRPr>
          </a:p>
          <a:p>
            <a:pPr marL="0" marR="0">
              <a:spcBef>
                <a:spcPts val="0"/>
              </a:spcBef>
              <a:spcAft>
                <a:spcPts val="0"/>
              </a:spcAft>
            </a:pPr>
            <a:r>
              <a:rPr lang="en-US" sz="1600" b="1" dirty="0">
                <a:effectLst/>
                <a:latin typeface="Lato" panose="020F0502020204030203" pitchFamily="34" charset="0"/>
                <a:ea typeface="Lato" panose="020F0502020204030203" pitchFamily="34" charset="0"/>
                <a:cs typeface="Lato" panose="020F0502020204030203" pitchFamily="34" charset="0"/>
              </a:rPr>
              <a:t>Tiffany Oglesby</a:t>
            </a:r>
            <a:r>
              <a:rPr lang="en-US" sz="1600" dirty="0">
                <a:effectLst/>
                <a:latin typeface="Lato" panose="020F0502020204030203" pitchFamily="34" charset="0"/>
                <a:ea typeface="Lato" panose="020F0502020204030203" pitchFamily="34" charset="0"/>
                <a:cs typeface="Lato" panose="020F0502020204030203" pitchFamily="34" charset="0"/>
              </a:rPr>
              <a:t>, Membership Data Specialist  </a:t>
            </a:r>
            <a:r>
              <a:rPr lang="en-US" sz="1600" u="sng" dirty="0">
                <a:solidFill>
                  <a:srgbClr val="0563C1"/>
                </a:solidFill>
                <a:effectLst/>
                <a:latin typeface="Lato" panose="020F0502020204030203" pitchFamily="34" charset="0"/>
                <a:ea typeface="Lato" panose="020F0502020204030203" pitchFamily="34" charset="0"/>
                <a:cs typeface="Lato" panose="020F0502020204030203" pitchFamily="34" charset="0"/>
                <a:hlinkClick r:id="rId5"/>
              </a:rPr>
              <a:t>Tiffany.Oglesby@afpglobal.org</a:t>
            </a:r>
            <a:endParaRPr lang="en-US" sz="1600" u="sng" dirty="0">
              <a:solidFill>
                <a:srgbClr val="0563C1"/>
              </a:solidFill>
              <a:effectLst/>
              <a:latin typeface="Lato" panose="020F0502020204030203" pitchFamily="34" charset="0"/>
              <a:ea typeface="Lato" panose="020F0502020204030203" pitchFamily="34" charset="0"/>
              <a:cs typeface="Lato" panose="020F0502020204030203" pitchFamily="34" charset="0"/>
            </a:endParaRPr>
          </a:p>
          <a:p>
            <a:pPr marL="0" marR="0" indent="0">
              <a:spcBef>
                <a:spcPts val="0"/>
              </a:spcBef>
              <a:spcAft>
                <a:spcPts val="0"/>
              </a:spcAft>
              <a:buNone/>
            </a:pPr>
            <a:endParaRPr lang="en-US" sz="1600" dirty="0">
              <a:effectLst/>
              <a:latin typeface="Lato" panose="020F0502020204030203" pitchFamily="34" charset="0"/>
              <a:ea typeface="Lato" panose="020F0502020204030203" pitchFamily="34" charset="0"/>
              <a:cs typeface="Lato" panose="020F0502020204030203" pitchFamily="34" charset="0"/>
            </a:endParaRPr>
          </a:p>
          <a:p>
            <a:pPr marL="109728" indent="0">
              <a:buNone/>
            </a:pPr>
            <a:endParaRPr lang="en-US" sz="1200" dirty="0">
              <a:latin typeface="Lato" panose="020F0502020204030203" pitchFamily="34" charset="0"/>
              <a:ea typeface="Lato" panose="020F0502020204030203" pitchFamily="34" charset="0"/>
              <a:cs typeface="Lato" panose="020F0502020204030203" pitchFamily="34" charset="0"/>
            </a:endParaRPr>
          </a:p>
          <a:p>
            <a:pPr marL="256032" lvl="1" algn="ctr">
              <a:spcBef>
                <a:spcPts val="0"/>
              </a:spcBef>
            </a:pPr>
            <a:r>
              <a:rPr lang="en-US" sz="1100" b="1" u="sng" dirty="0">
                <a:effectLst/>
                <a:latin typeface="Lato" panose="020F0502020204030203" pitchFamily="34" charset="0"/>
                <a:ea typeface="Lato" panose="020F0502020204030203" pitchFamily="34" charset="0"/>
                <a:cs typeface="Lato" panose="020F0502020204030203" pitchFamily="34" charset="0"/>
              </a:rPr>
              <a:t>FYI</a:t>
            </a:r>
            <a:r>
              <a:rPr lang="en-US" sz="1100" dirty="0">
                <a:effectLst/>
                <a:latin typeface="Lato" panose="020F0502020204030203" pitchFamily="34" charset="0"/>
                <a:ea typeface="Lato" panose="020F0502020204030203" pitchFamily="34" charset="0"/>
                <a:cs typeface="Lato" panose="020F0502020204030203" pitchFamily="34" charset="0"/>
              </a:rPr>
              <a:t>—AFP Global handles membership renewals, not our chapter.  If you have issues with your </a:t>
            </a:r>
            <a:r>
              <a:rPr lang="en-US" sz="1100" dirty="0">
                <a:latin typeface="Lato" panose="020F0502020204030203" pitchFamily="34" charset="0"/>
                <a:ea typeface="Lato" panose="020F0502020204030203" pitchFamily="34" charset="0"/>
                <a:cs typeface="Lato" panose="020F0502020204030203" pitchFamily="34" charset="0"/>
              </a:rPr>
              <a:t>account, please </a:t>
            </a:r>
            <a:r>
              <a:rPr lang="en-US" sz="1100" dirty="0">
                <a:effectLst/>
                <a:latin typeface="Lato" panose="020F0502020204030203" pitchFamily="34" charset="0"/>
                <a:ea typeface="Lato" panose="020F0502020204030203" pitchFamily="34" charset="0"/>
                <a:cs typeface="Lato" panose="020F0502020204030203" pitchFamily="34" charset="0"/>
              </a:rPr>
              <a:t>reach out to Global and allow a few business days for a response.</a:t>
            </a:r>
          </a:p>
          <a:p>
            <a:pPr marL="0" marR="0" indent="0">
              <a:spcBef>
                <a:spcPts val="0"/>
              </a:spcBef>
              <a:spcAft>
                <a:spcPts val="0"/>
              </a:spcAft>
              <a:buNone/>
            </a:pPr>
            <a:r>
              <a:rPr lang="en-US" sz="1800" dirty="0">
                <a:effectLst/>
                <a:latin typeface="Lato" panose="020F0502020204030203" pitchFamily="34" charset="0"/>
                <a:ea typeface="Lato" panose="020F0502020204030203" pitchFamily="34" charset="0"/>
                <a:cs typeface="Lato" panose="020F0502020204030203" pitchFamily="34" charset="0"/>
              </a:rPr>
              <a:t> </a:t>
            </a: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3" name="Title 2">
            <a:extLst>
              <a:ext uri="{FF2B5EF4-FFF2-40B4-BE49-F238E27FC236}">
                <a16:creationId xmlns:a16="http://schemas.microsoft.com/office/drawing/2014/main" id="{C6FD8092-D38E-7CB5-7315-EFCF166FBAC4}"/>
              </a:ext>
            </a:extLst>
          </p:cNvPr>
          <p:cNvSpPr>
            <a:spLocks noGrp="1"/>
          </p:cNvSpPr>
          <p:nvPr>
            <p:ph type="title"/>
          </p:nvPr>
        </p:nvSpPr>
        <p:spPr/>
        <p:txBody>
          <a:bodyPr/>
          <a:lstStyle/>
          <a:p>
            <a:r>
              <a:rPr lang="en-US" dirty="0"/>
              <a:t>AFP Global Contacts</a:t>
            </a:r>
          </a:p>
        </p:txBody>
      </p:sp>
    </p:spTree>
    <p:extLst>
      <p:ext uri="{BB962C8B-B14F-4D97-AF65-F5344CB8AC3E}">
        <p14:creationId xmlns:p14="http://schemas.microsoft.com/office/powerpoint/2010/main" val="3785595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87593E-AD6C-BF1F-2389-5D8C87EDC932}"/>
              </a:ext>
            </a:extLst>
          </p:cNvPr>
          <p:cNvSpPr>
            <a:spLocks noGrp="1"/>
          </p:cNvSpPr>
          <p:nvPr>
            <p:ph idx="1"/>
          </p:nvPr>
        </p:nvSpPr>
        <p:spPr>
          <a:xfrm>
            <a:off x="457200" y="1219200"/>
            <a:ext cx="8229600" cy="5486400"/>
          </a:xfrm>
        </p:spPr>
        <p:txBody>
          <a:bodyPr>
            <a:normAutofit fontScale="8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11:30 am – 1:00 pm on FIRST THURSDAYS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100" dirty="0">
                <a:solidFill>
                  <a:srgbClr val="222222"/>
                </a:solidFill>
                <a:latin typeface="Arial" panose="020B0604020202020204" pitchFamily="34" charset="0"/>
                <a:cs typeface="Arial" panose="020B0604020202020204" pitchFamily="34" charset="0"/>
              </a:rPr>
              <a:t>C</a:t>
            </a:r>
            <a:r>
              <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ome and go as your schedule permits </a:t>
            </a:r>
          </a:p>
          <a:p>
            <a:pPr marL="0" marR="0" lvl="0" indent="0" algn="ctr" defTabSz="914400" rtl="0" eaLnBrk="0" fontAlgn="base" latinLnBrk="0" hangingPunct="0">
              <a:lnSpc>
                <a:spcPct val="100000"/>
              </a:lnSpc>
              <a:spcBef>
                <a:spcPct val="0"/>
              </a:spcBef>
              <a:spcAft>
                <a:spcPct val="0"/>
              </a:spcAft>
              <a:buClrTx/>
              <a:buSzTx/>
              <a:buFontTx/>
              <a:buNone/>
              <a:tabLst/>
            </a:pPr>
            <a:r>
              <a:rPr lang="en-US" sz="2100" b="0" i="0" dirty="0">
                <a:solidFill>
                  <a:srgbClr val="222222"/>
                </a:solidFill>
                <a:effectLst/>
                <a:latin typeface="Arial" panose="020B0604020202020204" pitchFamily="34" charset="0"/>
              </a:rPr>
              <a:t>Bring your lunch or enjoy one of the many local food merchants</a:t>
            </a:r>
            <a:endParaRPr kumimoji="0" lang="en-US" altLang="en-US" sz="2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Electric Works – Union Street Market:</a:t>
            </a:r>
            <a:endParaRPr kumimoji="0" lang="en-US"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Feb. 1</a:t>
            </a:r>
            <a:r>
              <a:rPr kumimoji="0" lang="en-US" altLang="en-US" sz="2100" b="0" i="0" u="none" strike="noStrike" cap="none" normalizeH="0" baseline="30000" dirty="0">
                <a:ln>
                  <a:noFill/>
                </a:ln>
                <a:solidFill>
                  <a:srgbClr val="222222"/>
                </a:solidFill>
                <a:effectLst/>
                <a:latin typeface="Arial" panose="020B0604020202020204" pitchFamily="34" charset="0"/>
                <a:cs typeface="Arial" panose="020B0604020202020204" pitchFamily="34" charset="0"/>
              </a:rPr>
              <a:t>st</a:t>
            </a:r>
            <a:endPar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March 7</a:t>
            </a:r>
            <a:r>
              <a:rPr kumimoji="0" lang="en-US" altLang="en-US" sz="2100" b="0" i="0" u="none" strike="noStrike" cap="none" normalizeH="0" baseline="30000" dirty="0">
                <a:ln>
                  <a:noFill/>
                </a:ln>
                <a:solidFill>
                  <a:srgbClr val="222222"/>
                </a:solidFill>
                <a:effectLst/>
                <a:latin typeface="Arial" panose="020B0604020202020204" pitchFamily="34" charset="0"/>
                <a:cs typeface="Arial" panose="020B0604020202020204" pitchFamily="34" charset="0"/>
              </a:rPr>
              <a:t>th</a:t>
            </a:r>
            <a:endPar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April 4</a:t>
            </a:r>
            <a:r>
              <a:rPr kumimoji="0" lang="en-US" altLang="en-US" sz="2100" b="0" i="0" u="none" strike="noStrike" cap="none" normalizeH="0" baseline="30000" dirty="0">
                <a:ln>
                  <a:noFill/>
                </a:ln>
                <a:solidFill>
                  <a:srgbClr val="222222"/>
                </a:solidFill>
                <a:effectLst/>
                <a:latin typeface="Arial" panose="020B0604020202020204" pitchFamily="34" charset="0"/>
                <a:cs typeface="Arial" panose="020B0604020202020204" pitchFamily="34" charset="0"/>
              </a:rPr>
              <a:t>th</a:t>
            </a:r>
            <a:endPar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May 2</a:t>
            </a:r>
            <a:r>
              <a:rPr kumimoji="0" lang="en-US" altLang="en-US" sz="2100" b="0" i="0" u="none" strike="noStrike" cap="none" normalizeH="0" baseline="30000" dirty="0">
                <a:ln>
                  <a:noFill/>
                </a:ln>
                <a:solidFill>
                  <a:srgbClr val="222222"/>
                </a:solidFill>
                <a:effectLst/>
                <a:latin typeface="Arial" panose="020B0604020202020204" pitchFamily="34" charset="0"/>
                <a:cs typeface="Arial" panose="020B0604020202020204" pitchFamily="34" charset="0"/>
              </a:rPr>
              <a:t>nd</a:t>
            </a:r>
            <a:endPar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Lunch on the Square:</a:t>
            </a:r>
            <a:endParaRPr kumimoji="0" lang="en-US"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3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June 6</a:t>
            </a:r>
            <a:r>
              <a:rPr kumimoji="0" lang="en-US" altLang="en-US" sz="2300" b="0" i="0" u="none" strike="noStrike" cap="none" normalizeH="0" baseline="30000" dirty="0">
                <a:ln>
                  <a:noFill/>
                </a:ln>
                <a:solidFill>
                  <a:srgbClr val="222222"/>
                </a:solidFill>
                <a:effectLst/>
                <a:latin typeface="Arial" panose="020B0604020202020204" pitchFamily="34" charset="0"/>
                <a:cs typeface="Arial" panose="020B0604020202020204" pitchFamily="34" charset="0"/>
              </a:rPr>
              <a:t>th</a:t>
            </a:r>
            <a:endParaRPr kumimoji="0" lang="en-US" altLang="en-US" sz="23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3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Happy 4</a:t>
            </a:r>
            <a:r>
              <a:rPr kumimoji="0" lang="en-US" altLang="en-US" sz="2300" b="0" i="0" u="none" strike="noStrike" cap="none" normalizeH="0" baseline="30000" dirty="0">
                <a:ln>
                  <a:noFill/>
                </a:ln>
                <a:solidFill>
                  <a:srgbClr val="222222"/>
                </a:solidFill>
                <a:effectLst/>
                <a:latin typeface="Arial" panose="020B0604020202020204" pitchFamily="34" charset="0"/>
                <a:cs typeface="Arial" panose="020B0604020202020204" pitchFamily="34" charset="0"/>
              </a:rPr>
              <a:t>th</a:t>
            </a:r>
            <a:r>
              <a:rPr kumimoji="0" lang="en-US" altLang="en-US" sz="23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of July - NO RAISING FUN- Happy Independence Day!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3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August 1</a:t>
            </a:r>
            <a:r>
              <a:rPr kumimoji="0" lang="en-US" altLang="en-US" sz="2300" b="0" i="0" u="none" strike="noStrike" cap="none" normalizeH="0" baseline="30000" dirty="0">
                <a:ln>
                  <a:noFill/>
                </a:ln>
                <a:solidFill>
                  <a:srgbClr val="222222"/>
                </a:solidFill>
                <a:effectLst/>
                <a:latin typeface="Arial" panose="020B0604020202020204" pitchFamily="34" charset="0"/>
                <a:cs typeface="Arial" panose="020B0604020202020204" pitchFamily="34" charset="0"/>
              </a:rPr>
              <a:t>st</a:t>
            </a:r>
            <a:endParaRPr kumimoji="0" lang="en-US" altLang="en-US" sz="23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Electric Works – Union Street Market:</a:t>
            </a:r>
            <a:endParaRPr kumimoji="0" lang="en-US" altLang="en-US"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September 5</a:t>
            </a:r>
            <a:r>
              <a:rPr kumimoji="0" lang="en-US" altLang="en-US" sz="2100" b="0" i="0" u="none" strike="noStrike" cap="none" normalizeH="0" baseline="30000" dirty="0">
                <a:ln>
                  <a:noFill/>
                </a:ln>
                <a:solidFill>
                  <a:srgbClr val="222222"/>
                </a:solidFill>
                <a:effectLst/>
                <a:latin typeface="Arial" panose="020B0604020202020204" pitchFamily="34" charset="0"/>
                <a:cs typeface="Arial" panose="020B0604020202020204" pitchFamily="34" charset="0"/>
              </a:rPr>
              <a:t>th</a:t>
            </a:r>
            <a:endPar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October 3</a:t>
            </a:r>
            <a:r>
              <a:rPr kumimoji="0" lang="en-US" altLang="en-US" sz="2100" b="0" i="0" u="none" strike="noStrike" cap="none" normalizeH="0" baseline="30000" dirty="0">
                <a:ln>
                  <a:noFill/>
                </a:ln>
                <a:solidFill>
                  <a:srgbClr val="222222"/>
                </a:solidFill>
                <a:effectLst/>
                <a:latin typeface="Arial" panose="020B0604020202020204" pitchFamily="34" charset="0"/>
                <a:cs typeface="Arial" panose="020B0604020202020204" pitchFamily="34" charset="0"/>
              </a:rPr>
              <a:t>rd</a:t>
            </a:r>
            <a:endPar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November 7</a:t>
            </a:r>
            <a:r>
              <a:rPr kumimoji="0" lang="en-US" altLang="en-US" sz="2100" b="0" i="0" u="none" strike="noStrike" cap="none" normalizeH="0" baseline="30000" dirty="0">
                <a:ln>
                  <a:noFill/>
                </a:ln>
                <a:solidFill>
                  <a:srgbClr val="222222"/>
                </a:solidFill>
                <a:effectLst/>
                <a:latin typeface="Arial" panose="020B0604020202020204" pitchFamily="34" charset="0"/>
                <a:cs typeface="Arial" panose="020B0604020202020204" pitchFamily="34" charset="0"/>
              </a:rPr>
              <a:t>th</a:t>
            </a:r>
            <a:endPar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December 5</a:t>
            </a:r>
            <a:r>
              <a:rPr kumimoji="0" lang="en-US" altLang="en-US" sz="2100" b="0" i="0" u="none" strike="noStrike" cap="none" normalizeH="0" baseline="30000" dirty="0">
                <a:ln>
                  <a:noFill/>
                </a:ln>
                <a:solidFill>
                  <a:srgbClr val="222222"/>
                </a:solidFill>
                <a:effectLst/>
                <a:latin typeface="Arial" panose="020B0604020202020204" pitchFamily="34" charset="0"/>
                <a:cs typeface="Arial" panose="020B0604020202020204" pitchFamily="34" charset="0"/>
              </a:rPr>
              <a:t>th</a:t>
            </a:r>
            <a:endParaRPr kumimoji="0" lang="en-US" altLang="en-US" sz="21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FF597D0E-25C3-1979-E8DD-7A3B90BCA925}"/>
              </a:ext>
            </a:extLst>
          </p:cNvPr>
          <p:cNvSpPr>
            <a:spLocks noGrp="1"/>
          </p:cNvSpPr>
          <p:nvPr>
            <p:ph type="title"/>
          </p:nvPr>
        </p:nvSpPr>
        <p:spPr/>
        <p:txBody>
          <a:bodyPr/>
          <a:lstStyle/>
          <a:p>
            <a:r>
              <a:rPr lang="en-US" dirty="0"/>
              <a:t>Raising Fun Monthly Meetups!</a:t>
            </a:r>
          </a:p>
        </p:txBody>
      </p:sp>
    </p:spTree>
    <p:extLst>
      <p:ext uri="{BB962C8B-B14F-4D97-AF65-F5344CB8AC3E}">
        <p14:creationId xmlns:p14="http://schemas.microsoft.com/office/powerpoint/2010/main" val="276584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457199"/>
            <a:ext cx="57912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Reasons for Joining AFP</a:t>
            </a:r>
          </a:p>
        </p:txBody>
      </p:sp>
      <p:sp>
        <p:nvSpPr>
          <p:cNvPr id="5" name="TextBox 4"/>
          <p:cNvSpPr txBox="1"/>
          <p:nvPr/>
        </p:nvSpPr>
        <p:spPr>
          <a:xfrm>
            <a:off x="533400" y="1371600"/>
            <a:ext cx="8077200" cy="3554819"/>
          </a:xfrm>
          <a:prstGeom prst="rect">
            <a:avLst/>
          </a:prstGeom>
          <a:noFill/>
        </p:spPr>
        <p:txBody>
          <a:bodyPr wrap="square" rtlCol="0">
            <a:spAutoFit/>
          </a:bodyPr>
          <a:lstStyle/>
          <a:p>
            <a:pPr lvl="1"/>
            <a:r>
              <a:rPr lang="en-US" dirty="0"/>
              <a:t>•     Proclaim your professionalism</a:t>
            </a:r>
          </a:p>
          <a:p>
            <a:pPr lvl="1"/>
            <a:endParaRPr lang="en-US" sz="500" dirty="0"/>
          </a:p>
          <a:p>
            <a:pPr lvl="1"/>
            <a:r>
              <a:rPr lang="en-US" dirty="0"/>
              <a:t>•     Advertise your integrity</a:t>
            </a:r>
          </a:p>
          <a:p>
            <a:pPr lvl="1"/>
            <a:endParaRPr lang="en-US" sz="500" dirty="0"/>
          </a:p>
          <a:p>
            <a:pPr lvl="1"/>
            <a:r>
              <a:rPr lang="en-US" dirty="0"/>
              <a:t>•     Advance your career</a:t>
            </a:r>
          </a:p>
          <a:p>
            <a:pPr lvl="1"/>
            <a:endParaRPr lang="en-US" sz="500" dirty="0"/>
          </a:p>
          <a:p>
            <a:pPr lvl="1"/>
            <a:r>
              <a:rPr lang="en-US" dirty="0"/>
              <a:t>•     Further your cause</a:t>
            </a:r>
          </a:p>
          <a:p>
            <a:pPr lvl="1"/>
            <a:endParaRPr lang="en-US" sz="500" dirty="0"/>
          </a:p>
          <a:p>
            <a:pPr lvl="1"/>
            <a:r>
              <a:rPr lang="en-US" dirty="0"/>
              <a:t>•     Network with others who do what you do</a:t>
            </a:r>
          </a:p>
          <a:p>
            <a:pPr lvl="1"/>
            <a:endParaRPr lang="en-US" sz="500" dirty="0"/>
          </a:p>
          <a:p>
            <a:pPr lvl="1"/>
            <a:r>
              <a:rPr lang="en-US" dirty="0"/>
              <a:t>•     Advocate for your profession</a:t>
            </a:r>
          </a:p>
          <a:p>
            <a:pPr lvl="1"/>
            <a:endParaRPr lang="en-US" sz="500" dirty="0"/>
          </a:p>
          <a:p>
            <a:pPr lvl="1"/>
            <a:r>
              <a:rPr lang="en-US" dirty="0"/>
              <a:t>•     Serve your profession</a:t>
            </a:r>
          </a:p>
          <a:p>
            <a:pPr lvl="1"/>
            <a:endParaRPr lang="en-US" sz="500" dirty="0"/>
          </a:p>
          <a:p>
            <a:pPr lvl="1"/>
            <a:r>
              <a:rPr lang="en-US" dirty="0"/>
              <a:t>•     Utilize available resources</a:t>
            </a:r>
          </a:p>
          <a:p>
            <a:pPr lvl="1"/>
            <a:endParaRPr lang="en-US" sz="500" dirty="0"/>
          </a:p>
          <a:p>
            <a:pPr lvl="1"/>
            <a:r>
              <a:rPr lang="en-US" dirty="0"/>
              <a:t>•     Play a part in elevating the status of the fundraising              	 profession</a:t>
            </a:r>
          </a:p>
          <a:p>
            <a:pPr lvl="2"/>
            <a:endParaRPr lang="en-US" sz="500" dirty="0">
              <a:latin typeface="Bookman Old Style" panose="02050604050505020204" pitchFamily="18" charset="0"/>
            </a:endParaRPr>
          </a:p>
        </p:txBody>
      </p:sp>
    </p:spTree>
    <p:extLst>
      <p:ext uri="{BB962C8B-B14F-4D97-AF65-F5344CB8AC3E}">
        <p14:creationId xmlns:p14="http://schemas.microsoft.com/office/powerpoint/2010/main" val="402100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04800"/>
            <a:ext cx="64008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AFP International Overview</a:t>
            </a:r>
          </a:p>
        </p:txBody>
      </p:sp>
      <p:sp>
        <p:nvSpPr>
          <p:cNvPr id="3" name="TextBox 2"/>
          <p:cNvSpPr txBox="1"/>
          <p:nvPr/>
        </p:nvSpPr>
        <p:spPr>
          <a:xfrm>
            <a:off x="228600" y="1336119"/>
            <a:ext cx="9067800" cy="3693319"/>
          </a:xfrm>
          <a:prstGeom prst="rect">
            <a:avLst/>
          </a:prstGeom>
          <a:noFill/>
        </p:spPr>
        <p:txBody>
          <a:bodyPr wrap="square" rtlCol="0">
            <a:spAutoFit/>
          </a:bodyPr>
          <a:lstStyle/>
          <a:p>
            <a:r>
              <a:rPr lang="en-US" dirty="0"/>
              <a:t>A professional association of individuals and organizations that generate philanthropic support for a wide variety of charitable institutions. Founded in 1960, AFP has 30,000 members in 240 chapters throughout the world.</a:t>
            </a:r>
          </a:p>
          <a:p>
            <a:pPr algn="ctr"/>
            <a:endParaRPr lang="en-US" dirty="0"/>
          </a:p>
          <a:p>
            <a:pPr lvl="1"/>
            <a:r>
              <a:rPr lang="en-US" dirty="0"/>
              <a:t>•    </a:t>
            </a:r>
            <a:r>
              <a:rPr lang="en-US" sz="1600" dirty="0"/>
              <a:t>Promotes consistent and high standards of professional practice</a:t>
            </a:r>
          </a:p>
          <a:p>
            <a:pPr lvl="1"/>
            <a:endParaRPr lang="en-US" sz="1600" dirty="0"/>
          </a:p>
          <a:p>
            <a:pPr lvl="1"/>
            <a:r>
              <a:rPr lang="en-US" sz="1600" dirty="0"/>
              <a:t>•     Requires members to comply with a Code of Ethical Principles and Standards</a:t>
            </a:r>
          </a:p>
          <a:p>
            <a:pPr lvl="1"/>
            <a:endParaRPr lang="en-US" sz="1600" dirty="0"/>
          </a:p>
          <a:p>
            <a:pPr lvl="1"/>
            <a:r>
              <a:rPr lang="en-US" sz="1600" dirty="0"/>
              <a:t>•     Created and maintains A Donor Bill of Rights</a:t>
            </a:r>
          </a:p>
          <a:p>
            <a:pPr lvl="1"/>
            <a:endParaRPr lang="en-US" sz="1600" dirty="0"/>
          </a:p>
          <a:p>
            <a:pPr lvl="1"/>
            <a:r>
              <a:rPr lang="en-US" sz="1600" dirty="0"/>
              <a:t>•     Supports legislation and regulations to encourage philanthropic giving and  	ethical fundraising</a:t>
            </a:r>
          </a:p>
          <a:p>
            <a:pPr lvl="1"/>
            <a:endParaRPr lang="en-US" sz="1600" dirty="0"/>
          </a:p>
          <a:p>
            <a:pPr lvl="1"/>
            <a:r>
              <a:rPr lang="en-US" sz="1600" dirty="0"/>
              <a:t>•     Raises public awareness and interest in philanthropy</a:t>
            </a:r>
          </a:p>
        </p:txBody>
      </p:sp>
    </p:spTree>
    <p:extLst>
      <p:ext uri="{BB962C8B-B14F-4D97-AF65-F5344CB8AC3E}">
        <p14:creationId xmlns:p14="http://schemas.microsoft.com/office/powerpoint/2010/main" val="187143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1A3ADD-B1D1-4498-AA8B-CA533F5547D7}"/>
              </a:ext>
            </a:extLst>
          </p:cNvPr>
          <p:cNvSpPr txBox="1">
            <a:spLocks noGrp="1"/>
          </p:cNvSpPr>
          <p:nvPr>
            <p:ph idx="1"/>
          </p:nvPr>
        </p:nvSpPr>
        <p:spPr>
          <a:xfrm>
            <a:off x="457200" y="1166018"/>
            <a:ext cx="8229600" cy="4525963"/>
          </a:xfrm>
          <a:prstGeom prst="rect">
            <a:avLst/>
          </a:prstGeom>
          <a:noFill/>
        </p:spPr>
        <p:txBody>
          <a:bodyPr wrap="square" rtlCol="0">
            <a:spAutoFit/>
          </a:bodyPr>
          <a:lstStyle/>
          <a:p>
            <a:pPr algn="ctr"/>
            <a:endParaRPr lang="en-US" sz="800" dirty="0">
              <a:latin typeface="Bookman Old Style" panose="02050604050505020204" pitchFamily="18" charset="0"/>
              <a:sym typeface="Symbol"/>
            </a:endParaRPr>
          </a:p>
          <a:p>
            <a:pPr marL="285750" indent="-285750">
              <a:buFont typeface="Symbol"/>
              <a:buChar char="·"/>
            </a:pPr>
            <a:r>
              <a:rPr lang="en-US" dirty="0">
                <a:sym typeface="Symbol"/>
              </a:rPr>
              <a:t>Networking opportunities with other fundraising professionals</a:t>
            </a:r>
          </a:p>
          <a:p>
            <a:endParaRPr lang="en-US" sz="1000" dirty="0">
              <a:sym typeface="Symbol"/>
            </a:endParaRPr>
          </a:p>
          <a:p>
            <a:pPr marL="285750" indent="-285750">
              <a:buFont typeface="Symbol"/>
              <a:buChar char="·"/>
            </a:pPr>
            <a:r>
              <a:rPr lang="en-US" dirty="0">
                <a:sym typeface="Symbol"/>
              </a:rPr>
              <a:t>Professional development through Certified Fund Raising Executive (CFRE) certification</a:t>
            </a:r>
            <a:endParaRPr lang="en-US" sz="800" dirty="0">
              <a:sym typeface="Symbol"/>
            </a:endParaRPr>
          </a:p>
          <a:p>
            <a:endParaRPr lang="en-US" sz="1000" dirty="0">
              <a:sym typeface="Symbol"/>
            </a:endParaRPr>
          </a:p>
          <a:p>
            <a:pPr marL="285750" indent="-285750">
              <a:buFont typeface="Symbol"/>
              <a:buChar char="·"/>
            </a:pPr>
            <a:r>
              <a:rPr lang="en-US" dirty="0">
                <a:sym typeface="Symbol"/>
              </a:rPr>
              <a:t>Access to the AFP Fundraising Resource Center for information and research</a:t>
            </a:r>
          </a:p>
          <a:p>
            <a:endParaRPr lang="en-US" sz="1000" dirty="0">
              <a:sym typeface="Symbol"/>
            </a:endParaRPr>
          </a:p>
          <a:p>
            <a:pPr marL="285750" indent="-285750">
              <a:buFont typeface="Symbol"/>
              <a:buChar char="·"/>
            </a:pPr>
            <a:r>
              <a:rPr lang="en-US" dirty="0">
                <a:sym typeface="Symbol"/>
              </a:rPr>
              <a:t>Being a part of the largest professional fundraising organization in the world</a:t>
            </a:r>
            <a:endParaRPr lang="en-US" dirty="0"/>
          </a:p>
        </p:txBody>
      </p:sp>
      <p:pic>
        <p:nvPicPr>
          <p:cNvPr id="7" name="Picture 6">
            <a:extLst>
              <a:ext uri="{FF2B5EF4-FFF2-40B4-BE49-F238E27FC236}">
                <a16:creationId xmlns:a16="http://schemas.microsoft.com/office/drawing/2014/main" id="{27E4F8E9-E68C-4C18-9039-479F101366AF}"/>
              </a:ext>
            </a:extLst>
          </p:cNvPr>
          <p:cNvPicPr>
            <a:picLocks noChangeAspect="1"/>
          </p:cNvPicPr>
          <p:nvPr/>
        </p:nvPicPr>
        <p:blipFill>
          <a:blip r:embed="rId2"/>
          <a:stretch>
            <a:fillRect/>
          </a:stretch>
        </p:blipFill>
        <p:spPr>
          <a:xfrm>
            <a:off x="685463" y="304800"/>
            <a:ext cx="7773074" cy="731583"/>
          </a:xfrm>
          <a:prstGeom prst="rect">
            <a:avLst/>
          </a:prstGeom>
        </p:spPr>
      </p:pic>
    </p:spTree>
    <p:extLst>
      <p:ext uri="{BB962C8B-B14F-4D97-AF65-F5344CB8AC3E}">
        <p14:creationId xmlns:p14="http://schemas.microsoft.com/office/powerpoint/2010/main" val="173889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C96DD1-F885-9DC3-A4AB-5E1512BD35F8}"/>
              </a:ext>
            </a:extLst>
          </p:cNvPr>
          <p:cNvSpPr>
            <a:spLocks noGrp="1"/>
          </p:cNvSpPr>
          <p:nvPr>
            <p:ph idx="1"/>
          </p:nvPr>
        </p:nvSpPr>
        <p:spPr/>
        <p:txBody>
          <a:bodyPr/>
          <a:lstStyle/>
          <a:p>
            <a:r>
              <a:rPr lang="en-US" dirty="0"/>
              <a:t>Make sure to update your </a:t>
            </a:r>
            <a:r>
              <a:rPr lang="en-US" b="1" u="sng" dirty="0"/>
              <a:t>profile</a:t>
            </a:r>
            <a:r>
              <a:rPr lang="en-US" dirty="0"/>
              <a:t> on your AFP account.  This helps AFP Global know what training sessions to develop and have a better understanding of the needs of its members.  Please do this whenever you change jobs!</a:t>
            </a:r>
          </a:p>
          <a:p>
            <a:pPr marL="109728" indent="0">
              <a:buNone/>
            </a:pPr>
            <a:endParaRPr lang="en-US" dirty="0"/>
          </a:p>
          <a:p>
            <a:r>
              <a:rPr lang="en-US" sz="2000" dirty="0"/>
              <a:t>Click on </a:t>
            </a:r>
            <a:r>
              <a:rPr lang="en-US" sz="2000" b="1" dirty="0"/>
              <a:t>My Account</a:t>
            </a:r>
          </a:p>
          <a:p>
            <a:r>
              <a:rPr lang="en-US" sz="2000" dirty="0"/>
              <a:t>Then, </a:t>
            </a:r>
            <a:r>
              <a:rPr lang="en-US" sz="2000" b="1" dirty="0"/>
              <a:t>My Name and Profile</a:t>
            </a:r>
          </a:p>
          <a:p>
            <a:r>
              <a:rPr lang="en-US" sz="2000" dirty="0"/>
              <a:t>Click </a:t>
            </a:r>
            <a:r>
              <a:rPr lang="en-US" sz="2000" b="1" dirty="0"/>
              <a:t>Edit</a:t>
            </a:r>
          </a:p>
          <a:p>
            <a:r>
              <a:rPr lang="en-US" sz="2000" dirty="0"/>
              <a:t>Click</a:t>
            </a:r>
            <a:r>
              <a:rPr lang="en-US" sz="2000" b="1" dirty="0"/>
              <a:t> Save</a:t>
            </a:r>
          </a:p>
        </p:txBody>
      </p:sp>
      <p:sp>
        <p:nvSpPr>
          <p:cNvPr id="3" name="Title 2">
            <a:extLst>
              <a:ext uri="{FF2B5EF4-FFF2-40B4-BE49-F238E27FC236}">
                <a16:creationId xmlns:a16="http://schemas.microsoft.com/office/drawing/2014/main" id="{C47EE917-E06D-59CA-4927-FD68E334F610}"/>
              </a:ext>
            </a:extLst>
          </p:cNvPr>
          <p:cNvSpPr>
            <a:spLocks noGrp="1"/>
          </p:cNvSpPr>
          <p:nvPr>
            <p:ph type="title"/>
          </p:nvPr>
        </p:nvSpPr>
        <p:spPr/>
        <p:txBody>
          <a:bodyPr/>
          <a:lstStyle/>
          <a:p>
            <a:r>
              <a:rPr lang="en-US" dirty="0"/>
              <a:t>Update/Complete Profile</a:t>
            </a:r>
          </a:p>
        </p:txBody>
      </p:sp>
    </p:spTree>
    <p:extLst>
      <p:ext uri="{BB962C8B-B14F-4D97-AF65-F5344CB8AC3E}">
        <p14:creationId xmlns:p14="http://schemas.microsoft.com/office/powerpoint/2010/main" val="47805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C3D6FA-87CA-4A97-B3E2-0089A7F4B2AF}"/>
              </a:ext>
            </a:extLst>
          </p:cNvPr>
          <p:cNvSpPr>
            <a:spLocks noGrp="1"/>
          </p:cNvSpPr>
          <p:nvPr>
            <p:ph idx="1"/>
          </p:nvPr>
        </p:nvSpPr>
        <p:spPr/>
        <p:txBody>
          <a:bodyPr/>
          <a:lstStyle/>
          <a:p>
            <a:r>
              <a:rPr lang="en-US" dirty="0"/>
              <a:t>Leadership Development Opportunities</a:t>
            </a:r>
          </a:p>
          <a:p>
            <a:pPr marL="109728" indent="0">
              <a:buNone/>
            </a:pPr>
            <a:endParaRPr lang="en-US" dirty="0"/>
          </a:p>
          <a:p>
            <a:pPr lvl="1"/>
            <a:r>
              <a:rPr lang="en-US" dirty="0"/>
              <a:t>Committee Membership and Leadership</a:t>
            </a:r>
          </a:p>
          <a:p>
            <a:pPr lvl="2"/>
            <a:r>
              <a:rPr lang="en-US" dirty="0"/>
              <a:t>National Philanthropy Day Committee</a:t>
            </a:r>
          </a:p>
          <a:p>
            <a:pPr lvl="2"/>
            <a:r>
              <a:rPr lang="en-US" dirty="0"/>
              <a:t>Education Committee</a:t>
            </a:r>
          </a:p>
          <a:p>
            <a:pPr lvl="2"/>
            <a:r>
              <a:rPr lang="en-US" dirty="0"/>
              <a:t>IDEA (Inclusion, Diversity, Equity, and Access) Committee</a:t>
            </a:r>
          </a:p>
          <a:p>
            <a:pPr lvl="2"/>
            <a:r>
              <a:rPr lang="en-US" dirty="0"/>
              <a:t>Membership Committee</a:t>
            </a:r>
          </a:p>
          <a:p>
            <a:pPr lvl="2"/>
            <a:r>
              <a:rPr lang="en-US" dirty="0"/>
              <a:t>Communications Committee</a:t>
            </a:r>
          </a:p>
          <a:p>
            <a:pPr lvl="2"/>
            <a:r>
              <a:rPr lang="en-US" dirty="0"/>
              <a:t>Governance Committee </a:t>
            </a:r>
          </a:p>
          <a:p>
            <a:pPr marL="630936" lvl="2" indent="0">
              <a:buNone/>
            </a:pPr>
            <a:endParaRPr lang="en-US" dirty="0"/>
          </a:p>
        </p:txBody>
      </p:sp>
      <p:sp>
        <p:nvSpPr>
          <p:cNvPr id="4" name="TextBox 3">
            <a:extLst>
              <a:ext uri="{FF2B5EF4-FFF2-40B4-BE49-F238E27FC236}">
                <a16:creationId xmlns:a16="http://schemas.microsoft.com/office/drawing/2014/main" id="{2CED5E66-343B-2BA8-248D-8CE63E2B0344}"/>
              </a:ext>
            </a:extLst>
          </p:cNvPr>
          <p:cNvSpPr txBox="1"/>
          <p:nvPr/>
        </p:nvSpPr>
        <p:spPr>
          <a:xfrm>
            <a:off x="838200" y="457198"/>
            <a:ext cx="73152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AFP </a:t>
            </a:r>
            <a:r>
              <a:rPr lang="en-US" sz="3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NEin</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chapter</a:t>
            </a:r>
          </a:p>
        </p:txBody>
      </p:sp>
    </p:spTree>
    <p:extLst>
      <p:ext uri="{BB962C8B-B14F-4D97-AF65-F5344CB8AC3E}">
        <p14:creationId xmlns:p14="http://schemas.microsoft.com/office/powerpoint/2010/main" val="4209192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ED2BEA-EB97-E089-057E-27E8C8AFF3BA}"/>
              </a:ext>
            </a:extLst>
          </p:cNvPr>
          <p:cNvSpPr txBox="1"/>
          <p:nvPr/>
        </p:nvSpPr>
        <p:spPr>
          <a:xfrm>
            <a:off x="1295400" y="1447800"/>
            <a:ext cx="6781800" cy="1559529"/>
          </a:xfrm>
          <a:prstGeom prst="rect">
            <a:avLst/>
          </a:prstGeom>
          <a:noFill/>
        </p:spPr>
        <p:txBody>
          <a:bodyPr wrap="square" rtlCol="0">
            <a:spAutoFit/>
          </a:bodyPr>
          <a:lstStyle/>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Our chapter is run solely by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volunteers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who are working full-time in the nonprofit sector, so if you have an interest in serving on one of our committees, please let us know and we will get you connected to the corresponding chairperson!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2AE0517-839C-9C42-C08F-62F0884C79D7}"/>
              </a:ext>
            </a:extLst>
          </p:cNvPr>
          <p:cNvSpPr txBox="1"/>
          <p:nvPr/>
        </p:nvSpPr>
        <p:spPr>
          <a:xfrm>
            <a:off x="838200" y="457198"/>
            <a:ext cx="73152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Volunteer Led</a:t>
            </a:r>
          </a:p>
        </p:txBody>
      </p:sp>
    </p:spTree>
    <p:extLst>
      <p:ext uri="{BB962C8B-B14F-4D97-AF65-F5344CB8AC3E}">
        <p14:creationId xmlns:p14="http://schemas.microsoft.com/office/powerpoint/2010/main" val="44383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2D839-AFF0-4875-96E9-16EB789C9D26}"/>
              </a:ext>
            </a:extLst>
          </p:cNvPr>
          <p:cNvSpPr>
            <a:spLocks noGrp="1"/>
          </p:cNvSpPr>
          <p:nvPr>
            <p:ph idx="1"/>
          </p:nvPr>
        </p:nvSpPr>
        <p:spPr/>
        <p:txBody>
          <a:bodyPr/>
          <a:lstStyle/>
          <a:p>
            <a:r>
              <a:rPr lang="en-US" dirty="0"/>
              <a:t>Dedicated to the </a:t>
            </a:r>
            <a:r>
              <a:rPr lang="en-US" i="1" dirty="0"/>
              <a:t>Inclusion of All People </a:t>
            </a:r>
            <a:r>
              <a:rPr lang="en-US" dirty="0"/>
              <a:t>and </a:t>
            </a:r>
            <a:r>
              <a:rPr lang="en-US" i="1" dirty="0"/>
              <a:t>Diverse Leadership </a:t>
            </a:r>
            <a:r>
              <a:rPr lang="en-US" dirty="0"/>
              <a:t>on committees and board of directors</a:t>
            </a:r>
          </a:p>
          <a:p>
            <a:pPr lvl="1"/>
            <a:r>
              <a:rPr lang="en-US" dirty="0"/>
              <a:t>Including members from arts &amp; culture organizations</a:t>
            </a:r>
          </a:p>
          <a:p>
            <a:pPr lvl="1"/>
            <a:r>
              <a:rPr lang="en-US" dirty="0"/>
              <a:t>Including members from start-up causes</a:t>
            </a:r>
          </a:p>
          <a:p>
            <a:pPr lvl="1"/>
            <a:r>
              <a:rPr lang="en-US" dirty="0"/>
              <a:t>Including members reflecting the racial, gender, and cultural diversity of Northeast Indiana </a:t>
            </a:r>
          </a:p>
          <a:p>
            <a:pPr lvl="1"/>
            <a:r>
              <a:rPr lang="en-US" dirty="0"/>
              <a:t>Including members who can’t afford dues through scholarships and mentoring opportunities</a:t>
            </a:r>
          </a:p>
          <a:p>
            <a:pPr lvl="1"/>
            <a:endParaRPr lang="en-US" dirty="0"/>
          </a:p>
        </p:txBody>
      </p:sp>
      <p:sp>
        <p:nvSpPr>
          <p:cNvPr id="5" name="TextBox 4">
            <a:extLst>
              <a:ext uri="{FF2B5EF4-FFF2-40B4-BE49-F238E27FC236}">
                <a16:creationId xmlns:a16="http://schemas.microsoft.com/office/drawing/2014/main" id="{27EE4758-A6A6-4EDF-AC59-0A001ADD3AAA}"/>
              </a:ext>
            </a:extLst>
          </p:cNvPr>
          <p:cNvSpPr txBox="1"/>
          <p:nvPr/>
        </p:nvSpPr>
        <p:spPr>
          <a:xfrm>
            <a:off x="838200" y="457198"/>
            <a:ext cx="73152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AFP </a:t>
            </a:r>
            <a:r>
              <a:rPr lang="en-US" sz="3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NEin</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chapter</a:t>
            </a:r>
          </a:p>
        </p:txBody>
      </p:sp>
    </p:spTree>
    <p:extLst>
      <p:ext uri="{BB962C8B-B14F-4D97-AF65-F5344CB8AC3E}">
        <p14:creationId xmlns:p14="http://schemas.microsoft.com/office/powerpoint/2010/main" val="181671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57198"/>
            <a:ext cx="73152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AFP </a:t>
            </a:r>
            <a:r>
              <a:rPr lang="en-US" sz="3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NEIn</a:t>
            </a:r>
            <a:r>
              <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chapter</a:t>
            </a:r>
          </a:p>
        </p:txBody>
      </p:sp>
      <p:sp>
        <p:nvSpPr>
          <p:cNvPr id="4" name="TextBox 3"/>
          <p:cNvSpPr txBox="1"/>
          <p:nvPr/>
        </p:nvSpPr>
        <p:spPr>
          <a:xfrm>
            <a:off x="90854" y="1219200"/>
            <a:ext cx="8962292" cy="4185761"/>
          </a:xfrm>
          <a:prstGeom prst="rect">
            <a:avLst/>
          </a:prstGeom>
          <a:noFill/>
        </p:spPr>
        <p:txBody>
          <a:bodyPr wrap="square" rtlCol="0">
            <a:spAutoFit/>
          </a:bodyPr>
          <a:lstStyle/>
          <a:p>
            <a:pPr algn="ctr"/>
            <a:endParaRPr lang="en-US" sz="1000" dirty="0">
              <a:latin typeface="Bookman Old Style" panose="02050604050505020204" pitchFamily="18" charset="0"/>
            </a:endParaRPr>
          </a:p>
          <a:p>
            <a:pPr lvl="1"/>
            <a:r>
              <a:rPr lang="en-US" sz="2000" dirty="0"/>
              <a:t>•    Is an affiliate of AFP Global</a:t>
            </a:r>
          </a:p>
          <a:p>
            <a:pPr lvl="1"/>
            <a:endParaRPr lang="en-US" sz="2000" dirty="0"/>
          </a:p>
          <a:p>
            <a:pPr lvl="1"/>
            <a:r>
              <a:rPr lang="en-US" sz="2000" dirty="0"/>
              <a:t>•    Offers chapter-sponsored guest speakers and educational 	  	workshops for professional development</a:t>
            </a:r>
          </a:p>
          <a:p>
            <a:pPr lvl="1"/>
            <a:endParaRPr lang="en-US" sz="2000" dirty="0"/>
          </a:p>
          <a:p>
            <a:pPr lvl="1"/>
            <a:r>
              <a:rPr lang="en-US" sz="2000" dirty="0"/>
              <a:t>•    Sponsors an annual National Philanthropy Day celebration</a:t>
            </a:r>
          </a:p>
          <a:p>
            <a:pPr lvl="1"/>
            <a:endParaRPr lang="en-US" sz="2000" dirty="0"/>
          </a:p>
          <a:p>
            <a:pPr lvl="1"/>
            <a:r>
              <a:rPr lang="en-US" sz="2000" dirty="0"/>
              <a:t>•    Provides scholarships and mentoring to its members</a:t>
            </a:r>
          </a:p>
          <a:p>
            <a:pPr lvl="1"/>
            <a:endParaRPr lang="en-US" sz="2000" dirty="0"/>
          </a:p>
          <a:p>
            <a:pPr lvl="1"/>
            <a:r>
              <a:rPr lang="en-US" sz="2000" dirty="0"/>
              <a:t>•    Hosts a </a:t>
            </a:r>
            <a:r>
              <a:rPr lang="en-US" sz="2000" b="1" dirty="0"/>
              <a:t>Job Board </a:t>
            </a:r>
            <a:r>
              <a:rPr lang="en-US" sz="2000" dirty="0"/>
              <a:t>of local employment opportunities on its 	website, afpnein.org </a:t>
            </a:r>
          </a:p>
          <a:p>
            <a:pPr lvl="1"/>
            <a:endParaRPr lang="en-US" dirty="0">
              <a:latin typeface="Bookman Old Style" panose="02050604050505020204" pitchFamily="18" charset="0"/>
            </a:endParaRPr>
          </a:p>
          <a:p>
            <a:pPr lvl="1"/>
            <a:endParaRPr lang="en-US" dirty="0">
              <a:latin typeface="Bookman Old Style" panose="02050604050505020204" pitchFamily="18" charset="0"/>
            </a:endParaRPr>
          </a:p>
        </p:txBody>
      </p:sp>
    </p:spTree>
    <p:extLst>
      <p:ext uri="{BB962C8B-B14F-4D97-AF65-F5344CB8AC3E}">
        <p14:creationId xmlns:p14="http://schemas.microsoft.com/office/powerpoint/2010/main" val="137482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3343</TotalTime>
  <Words>819</Words>
  <Application>Microsoft Office PowerPoint</Application>
  <PresentationFormat>On-screen Show (4:3)</PresentationFormat>
  <Paragraphs>148</Paragraphs>
  <Slides>18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Bookman Old Style</vt:lpstr>
      <vt:lpstr>Calibri</vt:lpstr>
      <vt:lpstr>Lato</vt:lpstr>
      <vt:lpstr>Lucida Sans Unicode</vt:lpstr>
      <vt:lpstr>Symbol</vt:lpstr>
      <vt:lpstr>Times New Roman</vt:lpstr>
      <vt:lpstr>Verdana</vt:lpstr>
      <vt:lpstr>Wingdings 2</vt:lpstr>
      <vt:lpstr>Wingdings 3</vt:lpstr>
      <vt:lpstr>Concourse</vt:lpstr>
      <vt:lpstr>PowerPoint Presentation</vt:lpstr>
      <vt:lpstr>PowerPoint Presentation</vt:lpstr>
      <vt:lpstr>PowerPoint Presentation</vt:lpstr>
      <vt:lpstr>PowerPoint Presentation</vt:lpstr>
      <vt:lpstr>Update/Complete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Advancing Philanthropy Magazine  </vt:lpstr>
      <vt:lpstr>PowerPoint Presentation</vt:lpstr>
      <vt:lpstr>AFP Global Contacts</vt:lpstr>
      <vt:lpstr>Raising Fun Monthly Meetups!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Pottinger</dc:creator>
  <cp:lastModifiedBy>Janelle Taylor</cp:lastModifiedBy>
  <cp:revision>167</cp:revision>
  <cp:lastPrinted>2023-02-06T21:34:11Z</cp:lastPrinted>
  <dcterms:created xsi:type="dcterms:W3CDTF">2017-02-20T14:18:28Z</dcterms:created>
  <dcterms:modified xsi:type="dcterms:W3CDTF">2024-01-30T20:50:50Z</dcterms:modified>
</cp:coreProperties>
</file>