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FA3"/>
    <a:srgbClr val="2668B1"/>
    <a:srgbClr val="2669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B66444-D310-4608-8C1C-28528EC728AF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B5451A-71BE-4B2D-9931-DDB191EA9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552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212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E657-A76A-4DD1-B0BB-92BBEFE0D14E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EEC61-524F-4327-9AFB-F12CAE012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55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E657-A76A-4DD1-B0BB-92BBEFE0D14E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EEC61-524F-4327-9AFB-F12CAE01262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22679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E657-A76A-4DD1-B0BB-92BBEFE0D14E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EEC61-524F-4327-9AFB-F12CAE012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56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E657-A76A-4DD1-B0BB-92BBEFE0D14E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EEC61-524F-4327-9AFB-F12CAE01262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20800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E657-A76A-4DD1-B0BB-92BBEFE0D14E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EEC61-524F-4327-9AFB-F12CAE012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79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E657-A76A-4DD1-B0BB-92BBEFE0D14E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EEC61-524F-4327-9AFB-F12CAE012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8063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E657-A76A-4DD1-B0BB-92BBEFE0D14E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EEC61-524F-4327-9AFB-F12CAE012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02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FP_PowerpointSlideTemplate20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E657-A76A-4DD1-B0BB-92BBEFE0D14E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EEC61-524F-4327-9AFB-F12CAE012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872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E657-A76A-4DD1-B0BB-92BBEFE0D14E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EEC61-524F-4327-9AFB-F12CAE012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74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1745" cy="37516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659" y="2160590"/>
            <a:ext cx="4181745" cy="37516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E657-A76A-4DD1-B0BB-92BBEFE0D14E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EEC61-524F-4327-9AFB-F12CAE012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86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32805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6"/>
            <a:ext cx="4328055" cy="313746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9349" y="2160983"/>
            <a:ext cx="432805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9350" y="2737245"/>
            <a:ext cx="4328055" cy="31374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E657-A76A-4DD1-B0BB-92BBEFE0D14E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EEC61-524F-4327-9AFB-F12CAE012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69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860366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E657-A76A-4DD1-B0BB-92BBEFE0D14E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EEC61-524F-4327-9AFB-F12CAE012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01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E657-A76A-4DD1-B0BB-92BBEFE0D14E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EEC61-524F-4327-9AFB-F12CAE012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455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E657-A76A-4DD1-B0BB-92BBEFE0D14E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EEC61-524F-4327-9AFB-F12CAE012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45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E657-A76A-4DD1-B0BB-92BBEFE0D14E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EEC61-524F-4327-9AFB-F12CAE012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897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7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6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A black and yellow background&#10;&#10;Description automatically generated">
            <a:extLst>
              <a:ext uri="{FF2B5EF4-FFF2-40B4-BE49-F238E27FC236}">
                <a16:creationId xmlns:a16="http://schemas.microsoft.com/office/drawing/2014/main" id="{0E88A889-3A92-E82C-CDB9-A6BB02A0ADA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" t="226" r="69" b="53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677334" y="609600"/>
            <a:ext cx="886007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677334" y="2160590"/>
            <a:ext cx="8860070" cy="3703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11084654" y="6249583"/>
            <a:ext cx="669581" cy="4152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0C4EEC61-524F-4327-9AFB-F12CAE0126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9084997" y="6236909"/>
            <a:ext cx="1535391" cy="4279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0">
                <a:solidFill>
                  <a:srgbClr val="2669B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FFC7E657-A76A-4DD1-B0BB-92BBEFE0D14E}" type="datetimeFigureOut">
              <a:rPr lang="en-US" smtClean="0"/>
              <a:pPr/>
              <a:t>7/3/2024</a:t>
            </a:fld>
            <a:endParaRPr lang="en-US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70352CD-D911-1ED3-702D-515D3651ED94}"/>
              </a:ext>
            </a:extLst>
          </p:cNvPr>
          <p:cNvGrpSpPr/>
          <p:nvPr userDrawn="1"/>
        </p:nvGrpSpPr>
        <p:grpSpPr>
          <a:xfrm>
            <a:off x="135072" y="6011894"/>
            <a:ext cx="5878902" cy="763958"/>
            <a:chOff x="135072" y="6011894"/>
            <a:chExt cx="5878902" cy="763958"/>
          </a:xfrm>
        </p:grpSpPr>
        <p:pic>
          <p:nvPicPr>
            <p:cNvPr id="16" name="Picture 15" descr="A logo with blue and yellow text&#10;&#10;Description automatically generated">
              <a:extLst>
                <a:ext uri="{FF2B5EF4-FFF2-40B4-BE49-F238E27FC236}">
                  <a16:creationId xmlns:a16="http://schemas.microsoft.com/office/drawing/2014/main" id="{B9C77E67-C4B6-487B-897A-471527EAC45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5072" y="6011894"/>
              <a:ext cx="1080197" cy="763958"/>
            </a:xfrm>
            <a:prstGeom prst="rect">
              <a:avLst/>
            </a:prstGeom>
          </p:spPr>
        </p:pic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A9C1508-756A-C85B-9480-3CDFFF646107}"/>
                </a:ext>
              </a:extLst>
            </p:cNvPr>
            <p:cNvSpPr/>
            <p:nvPr userDrawn="1"/>
          </p:nvSpPr>
          <p:spPr>
            <a:xfrm flipH="1">
              <a:off x="3246461" y="6164805"/>
              <a:ext cx="45719" cy="458137"/>
            </a:xfrm>
            <a:prstGeom prst="rect">
              <a:avLst/>
            </a:prstGeom>
            <a:solidFill>
              <a:srgbClr val="2669B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2" name="Picture 41" descr="A blue and black logo&#10;&#10;Description automatically generated">
              <a:extLst>
                <a:ext uri="{FF2B5EF4-FFF2-40B4-BE49-F238E27FC236}">
                  <a16:creationId xmlns:a16="http://schemas.microsoft.com/office/drawing/2014/main" id="{22B81A5E-E14E-BEF2-4748-F1A9CD1CB4B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39827" y="6179946"/>
              <a:ext cx="421656" cy="430320"/>
            </a:xfrm>
            <a:prstGeom prst="rect">
              <a:avLst/>
            </a:prstGeom>
          </p:spPr>
        </p:pic>
        <p:pic>
          <p:nvPicPr>
            <p:cNvPr id="46" name="Picture 45" descr="A blue circle with white letters on it&#10;&#10;Description automatically generated">
              <a:extLst>
                <a:ext uri="{FF2B5EF4-FFF2-40B4-BE49-F238E27FC236}">
                  <a16:creationId xmlns:a16="http://schemas.microsoft.com/office/drawing/2014/main" id="{7E55FBA2-C0C4-316B-A541-C3B1A7F2140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51388" y="6179946"/>
              <a:ext cx="421656" cy="430320"/>
            </a:xfrm>
            <a:prstGeom prst="rect">
              <a:avLst/>
            </a:prstGeom>
          </p:spPr>
        </p:pic>
        <p:pic>
          <p:nvPicPr>
            <p:cNvPr id="48" name="Picture 47" descr="A blue and black logo&#10;&#10;Description automatically generated">
              <a:extLst>
                <a:ext uri="{FF2B5EF4-FFF2-40B4-BE49-F238E27FC236}">
                  <a16:creationId xmlns:a16="http://schemas.microsoft.com/office/drawing/2014/main" id="{2C98496A-3E0E-E1F8-B2FF-BC2DF656E30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4510" y="6179946"/>
              <a:ext cx="421656" cy="430320"/>
            </a:xfrm>
            <a:prstGeom prst="rect">
              <a:avLst/>
            </a:prstGeom>
          </p:spPr>
        </p:pic>
        <p:pic>
          <p:nvPicPr>
            <p:cNvPr id="50" name="Picture 49" descr="A blue circle with white x in it&#10;&#10;Description automatically generated">
              <a:extLst>
                <a:ext uri="{FF2B5EF4-FFF2-40B4-BE49-F238E27FC236}">
                  <a16:creationId xmlns:a16="http://schemas.microsoft.com/office/drawing/2014/main" id="{6E21CE94-B4A8-9A17-013A-B67CE832956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62949" y="6179946"/>
              <a:ext cx="421656" cy="430320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CD53659-4206-9350-09D9-06A186314F58}"/>
                </a:ext>
              </a:extLst>
            </p:cNvPr>
            <p:cNvSpPr txBox="1"/>
            <p:nvPr userDrawn="1"/>
          </p:nvSpPr>
          <p:spPr>
            <a:xfrm>
              <a:off x="1324941" y="6178430"/>
              <a:ext cx="183997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solidFill>
                    <a:srgbClr val="004FA3"/>
                  </a:solidFill>
                </a:rPr>
                <a:t>afpglobal.org</a:t>
              </a:r>
            </a:p>
          </p:txBody>
        </p:sp>
        <p:pic>
          <p:nvPicPr>
            <p:cNvPr id="31" name="Picture 30" descr="A blue circle with a white circle and a white circle with a white circle and a white circle with a white circle and a white circle with a white circle and a white circle with a white circle&#10;&#10;Description automatically generated">
              <a:extLst>
                <a:ext uri="{FF2B5EF4-FFF2-40B4-BE49-F238E27FC236}">
                  <a16:creationId xmlns:a16="http://schemas.microsoft.com/office/drawing/2014/main" id="{CA8E185C-F113-E94A-C321-A07FCDE403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6069" y="6181412"/>
              <a:ext cx="427905" cy="42790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51438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haritablegivingcoalition.org/wp-content/uploads/2024/02/CGC-Letter-2.27.24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25441-919A-E39F-99A0-055BFCB989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4067" y="2043404"/>
            <a:ext cx="7399935" cy="2007432"/>
          </a:xfrm>
        </p:spPr>
        <p:txBody>
          <a:bodyPr/>
          <a:lstStyle/>
          <a:p>
            <a:r>
              <a:rPr lang="en-US" sz="7200" dirty="0"/>
              <a:t>AFP Lobby Week</a:t>
            </a:r>
          </a:p>
        </p:txBody>
      </p:sp>
    </p:spTree>
    <p:extLst>
      <p:ext uri="{BB962C8B-B14F-4D97-AF65-F5344CB8AC3E}">
        <p14:creationId xmlns:p14="http://schemas.microsoft.com/office/powerpoint/2010/main" val="4090515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09F84-BBA4-19B8-007B-D0D9588EB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AFP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2B0F5-BC8A-E508-748E-AEAD56341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25,000+ members in 180+ chapters across the U.S. and around the world.</a:t>
            </a:r>
          </a:p>
          <a:p>
            <a:r>
              <a:rPr lang="en-US" dirty="0"/>
              <a:t>Members raise funds for every conceivable charitable cause.</a:t>
            </a:r>
          </a:p>
          <a:p>
            <a:r>
              <a:rPr lang="en-US" dirty="0"/>
              <a:t>Collectively raise over $115 billion every year for their organizations.</a:t>
            </a:r>
          </a:p>
          <a:p>
            <a:r>
              <a:rPr lang="en-US" dirty="0"/>
              <a:t>Abide by the only enforced code of ethics in the fundraising profession.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28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09F84-BBA4-19B8-007B-D0D9588EB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AFP Code of Ethics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2B0F5-BC8A-E508-748E-AEAD56341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www.afpglobal.org/ethics </a:t>
            </a:r>
          </a:p>
          <a:p>
            <a:r>
              <a:rPr lang="en-US" dirty="0"/>
              <a:t>Members must sign the AFP Code of Ethics every year.</a:t>
            </a:r>
          </a:p>
          <a:p>
            <a:r>
              <a:rPr lang="en-US" dirty="0"/>
              <a:t>The code ensures that fundraising is practiced with honesty, integrity, transparency, accountability and adherence to safeguarding the public trust.</a:t>
            </a:r>
          </a:p>
          <a:p>
            <a:r>
              <a:rPr lang="en-US" dirty="0"/>
              <a:t>The code is upheld by a strict enforcement process directed by the AFP Ethics Committee.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411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09F84-BBA4-19B8-007B-D0D9588EB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Charitable Act (S. 566/H.R. 3435)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2B0F5-BC8A-E508-748E-AEAD56341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Universal charitable deduction expired at the end of 2021</a:t>
            </a:r>
          </a:p>
          <a:p>
            <a:r>
              <a:rPr lang="en-US" dirty="0"/>
              <a:t>Increase the cap on the previous deduction from $300/$600 to one-third of the standard deduction ($4,600/$9,200) </a:t>
            </a:r>
          </a:p>
          <a:p>
            <a:r>
              <a:rPr lang="en-US" dirty="0"/>
              <a:t>Extend the availability of the deduction through 2024.</a:t>
            </a:r>
          </a:p>
          <a:p>
            <a:r>
              <a:rPr lang="en-US" dirty="0"/>
              <a:t>Allow gifts to donor-advised funds.</a:t>
            </a:r>
          </a:p>
          <a:p>
            <a:r>
              <a:rPr lang="en-US" dirty="0"/>
              <a:t>Estimated to increase giving by $17 billion a year.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262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09F84-BBA4-19B8-007B-D0D9588EB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Positive Impact of Temporary Universal Charitable Deduction During COVID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2B0F5-BC8A-E508-748E-AEAD56341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Overall annual gifts:</a:t>
            </a:r>
          </a:p>
          <a:p>
            <a:pPr lvl="1"/>
            <a:r>
              <a:rPr lang="en-US" dirty="0"/>
              <a:t>7.5% INCREASE in gifts of exactly $300 in 2020 overall compared to 2019 (the latest year without the universal charitable deduction).</a:t>
            </a:r>
          </a:p>
          <a:p>
            <a:pPr lvl="1"/>
            <a:r>
              <a:rPr lang="en-US" dirty="0"/>
              <a:t>7.5% INCREASE in $300 gifts in 2021 compared to 2019. </a:t>
            </a:r>
          </a:p>
          <a:p>
            <a:endParaRPr lang="en-US" dirty="0"/>
          </a:p>
          <a:p>
            <a:r>
              <a:rPr lang="en-US" dirty="0"/>
              <a:t>On December 31, the last day of the year when many charitable contributions are given so donors can take advantage of tax incentives:</a:t>
            </a:r>
          </a:p>
          <a:p>
            <a:pPr lvl="1"/>
            <a:r>
              <a:rPr lang="en-US" dirty="0"/>
              <a:t>33% INCREASE in gifts of exactly $300 in 2020 compared to 2019.</a:t>
            </a:r>
          </a:p>
          <a:p>
            <a:pPr lvl="1"/>
            <a:r>
              <a:rPr lang="en-US" dirty="0"/>
              <a:t>7% INCREASE in $300 gifts in 2021 compared to 2019.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18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09F84-BBA4-19B8-007B-D0D9588EB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2022: Historic Lows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2B0F5-BC8A-E508-748E-AEAD56341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UCD expired, FEP data found: 1) total dollars given to charities declined and 2) overall number of donors sharply declined by 10 percent. </a:t>
            </a:r>
          </a:p>
          <a:p>
            <a:r>
              <a:rPr lang="en-US" dirty="0"/>
              <a:t>According to Giving USA, 2022 was one of the worst years in philanthropy history. </a:t>
            </a:r>
          </a:p>
          <a:p>
            <a:pPr lvl="1"/>
            <a:r>
              <a:rPr lang="en-US" dirty="0"/>
              <a:t>Giving dropped 10.5 percent after inflation, only the fourth time that donations have fallen since 1956.</a:t>
            </a:r>
          </a:p>
          <a:p>
            <a:pPr lvl="1"/>
            <a:r>
              <a:rPr lang="en-US" dirty="0"/>
              <a:t>Giving by individuals, who typically provide the bulk of all donations, fell by 13.4 percent after inflation.</a:t>
            </a:r>
          </a:p>
          <a:p>
            <a:r>
              <a:rPr lang="en-US" dirty="0"/>
              <a:t>Even as U.S. GDP grew by 2.1 percent, charitable giving as a share of GDP shrunk and charitable giving as a share of personal disposable income dropped to 1.7 percent – a near 30-year low.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797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09F84-BBA4-19B8-007B-D0D9588EB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2023: Continued Decline in Giving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2B0F5-BC8A-E508-748E-AEAD56341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2022 to 2023, there was a 2.8% drop in dollars, 3.4% drop in donors, and 2.5% decrease in donor retention. </a:t>
            </a:r>
          </a:p>
          <a:p>
            <a:r>
              <a:rPr lang="en-US" dirty="0"/>
              <a:t>The Fundraising Effectiveness Project report noted that donors contributing less than $500 were responsible for 79.3% of the overall decrease in donors.</a:t>
            </a:r>
          </a:p>
          <a:p>
            <a:r>
              <a:rPr lang="en-US" dirty="0"/>
              <a:t>Giving USA confirms this decline in giving by individuals specifically. </a:t>
            </a:r>
          </a:p>
          <a:p>
            <a:pPr lvl="1"/>
            <a:r>
              <a:rPr lang="en-US" dirty="0"/>
              <a:t>Individual giving saw the lowest growth out of individuals, foundations, bequests, and corporations — a decline of 2.4% when adjusted for inflation. </a:t>
            </a:r>
          </a:p>
        </p:txBody>
      </p:sp>
    </p:spTree>
    <p:extLst>
      <p:ext uri="{BB962C8B-B14F-4D97-AF65-F5344CB8AC3E}">
        <p14:creationId xmlns:p14="http://schemas.microsoft.com/office/powerpoint/2010/main" val="3336251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09F84-BBA4-19B8-007B-D0D9588EB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Charitable Act (S. 566/H.R. 34345)</a:t>
            </a:r>
            <a:br>
              <a:rPr lang="en-US" dirty="0"/>
            </a:br>
            <a:r>
              <a:rPr lang="en-US" dirty="0"/>
              <a:t>Bipartisan, Widely </a:t>
            </a:r>
            <a:r>
              <a:rPr lang="en-US"/>
              <a:t>Supported Solution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2B0F5-BC8A-E508-748E-AEAD56341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of July 1, the Senate bill has 24 cosponsors (12 Democrats and 12 Republicans) – nearly one-quarter of the Senate. Lead Senate sponsors are Senators Lankford (R-OK) and Coons (D-DE).</a:t>
            </a:r>
          </a:p>
          <a:p>
            <a:r>
              <a:rPr lang="en-US" dirty="0"/>
              <a:t>The House has 58 bipartisan cosponsors. Lead House sponsors include Ways and Means Members, Reps. Blake Moore (R-UT), Danny Davis (D-IL), Michelle Steele (R-CA), and Chris Pappas (D-NH).</a:t>
            </a:r>
          </a:p>
          <a:p>
            <a:r>
              <a:rPr lang="en-US" dirty="0"/>
              <a:t>Bill has been supported by AFP Global and more than 1,000 charities from all 50 states: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https://charitablegivingcoalition.org/wp-content/uploads/2024/02/CGC-Letter-2.27.24.pdf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32148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2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004FA3"/>
      </a:accent1>
      <a:accent2>
        <a:srgbClr val="FFC92B"/>
      </a:accent2>
      <a:accent3>
        <a:srgbClr val="0070C0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P_PowerPointTemplate_2024" id="{45F9C454-B952-4953-A79F-E721C1C982E3}" vid="{29B23A95-9279-43FC-9E96-413979B2A04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AFP_PowerPointTemplate_2024</Template>
  <TotalTime>21</TotalTime>
  <Words>659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 3</vt:lpstr>
      <vt:lpstr>Facet</vt:lpstr>
      <vt:lpstr>AFP Lobby Week</vt:lpstr>
      <vt:lpstr>About AFP</vt:lpstr>
      <vt:lpstr>AFP Code of Ethics</vt:lpstr>
      <vt:lpstr>The Charitable Act (S. 566/H.R. 3435) </vt:lpstr>
      <vt:lpstr>Positive Impact of Temporary Universal Charitable Deduction During COVID  </vt:lpstr>
      <vt:lpstr>2022: Historic Lows   </vt:lpstr>
      <vt:lpstr>2023: Continued Decline in Giving   </vt:lpstr>
      <vt:lpstr>Charitable Act (S. 566/H.R. 34345) Bipartisan, Widely Supported Solution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Natalie Paskoski</dc:creator>
  <cp:lastModifiedBy>Natalie Paskoski</cp:lastModifiedBy>
  <cp:revision>3</cp:revision>
  <dcterms:created xsi:type="dcterms:W3CDTF">2024-07-03T14:22:43Z</dcterms:created>
  <dcterms:modified xsi:type="dcterms:W3CDTF">2024-07-03T19:25:38Z</dcterms:modified>
</cp:coreProperties>
</file>