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31385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934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GoogleSlidesCustomDataVersion2">
      <go:slidesCustomData xmlns:go="http://customooxmlschemas.google.com/" r:id="rId11" roundtripDataSignature="AMtx7miNwUxa8k4Zo7vDQ2kQjij2U1+l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934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3387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250" lIns="92500" spcFirstLastPara="1" rIns="92500" wrap="square" tIns="462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3387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250" lIns="92500" spcFirstLastPara="1" rIns="92500" wrap="square" tIns="462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00137" y="698500"/>
            <a:ext cx="4657725" cy="34940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4424362"/>
            <a:ext cx="50292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250" lIns="92500" spcFirstLastPara="1" rIns="92500" wrap="square" tIns="4625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50312"/>
            <a:ext cx="2973387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6250" lIns="92500" spcFirstLastPara="1" rIns="92500" wrap="square" tIns="462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850312"/>
            <a:ext cx="2973387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6250" lIns="92500" spcFirstLastPara="1" rIns="92500" wrap="square" tIns="462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/>
          <p:nvPr>
            <p:ph idx="2" type="sldImg"/>
          </p:nvPr>
        </p:nvSpPr>
        <p:spPr>
          <a:xfrm>
            <a:off x="1100137" y="698500"/>
            <a:ext cx="4657725" cy="34940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6" name="Google Shape;96;p1:notes"/>
          <p:cNvSpPr txBox="1"/>
          <p:nvPr>
            <p:ph idx="1" type="body"/>
          </p:nvPr>
        </p:nvSpPr>
        <p:spPr>
          <a:xfrm>
            <a:off x="914400" y="4424362"/>
            <a:ext cx="50292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250" lIns="92500" spcFirstLastPara="1" rIns="92500" wrap="square" tIns="46250">
            <a:noAutofit/>
          </a:bodyPr>
          <a:lstStyle/>
          <a:p>
            <a:pPr indent="0" lvl="0" marL="0" rtl="0" algn="l">
              <a:spcBef>
                <a:spcPts val="20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/>
          </a:p>
        </p:txBody>
      </p:sp>
      <p:sp>
        <p:nvSpPr>
          <p:cNvPr id="97" name="Google Shape;97;p1:notes"/>
          <p:cNvSpPr txBox="1"/>
          <p:nvPr/>
        </p:nvSpPr>
        <p:spPr>
          <a:xfrm>
            <a:off x="3884612" y="8850312"/>
            <a:ext cx="2973387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6250" lIns="92500" spcFirstLastPara="1" rIns="92500" wrap="square" tIns="462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fld id="{00000000-1234-1234-1234-123412341234}" type="slidenum"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/>
          <p:nvPr>
            <p:ph idx="2" type="sldImg"/>
          </p:nvPr>
        </p:nvSpPr>
        <p:spPr>
          <a:xfrm>
            <a:off x="1100137" y="698500"/>
            <a:ext cx="4657725" cy="34940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914400" y="4424362"/>
            <a:ext cx="50292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250" lIns="92500" spcFirstLastPara="1" rIns="92500" wrap="square" tIns="462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b="1" lang="en-US" sz="1000"/>
              <a:t>Valerie</a:t>
            </a:r>
            <a:endParaRPr/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SzPts val="1000"/>
              <a:buNone/>
            </a:pPr>
            <a:r>
              <a:rPr b="1" lang="en-US" sz="1000"/>
              <a:t>- Review Job Description </a:t>
            </a:r>
            <a:endParaRPr/>
          </a:p>
        </p:txBody>
      </p:sp>
      <p:sp>
        <p:nvSpPr>
          <p:cNvPr id="104" name="Google Shape;104;p2:notes"/>
          <p:cNvSpPr txBox="1"/>
          <p:nvPr/>
        </p:nvSpPr>
        <p:spPr>
          <a:xfrm>
            <a:off x="3884612" y="8850312"/>
            <a:ext cx="2973387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6250" lIns="92500" spcFirstLastPara="1" rIns="92500" wrap="square" tIns="462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fld id="{00000000-1234-1234-1234-123412341234}" type="slidenum"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/>
          <p:nvPr>
            <p:ph idx="2" type="sldImg"/>
          </p:nvPr>
        </p:nvSpPr>
        <p:spPr>
          <a:xfrm>
            <a:off x="1100137" y="698500"/>
            <a:ext cx="4657725" cy="34940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0" name="Google Shape;110;p3:notes"/>
          <p:cNvSpPr txBox="1"/>
          <p:nvPr>
            <p:ph idx="1" type="body"/>
          </p:nvPr>
        </p:nvSpPr>
        <p:spPr>
          <a:xfrm>
            <a:off x="914400" y="4424362"/>
            <a:ext cx="50292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250" lIns="92500" spcFirstLastPara="1" rIns="92500" wrap="square" tIns="46250">
            <a:noAutofit/>
          </a:bodyPr>
          <a:lstStyle/>
          <a:p>
            <a:pPr indent="0" lvl="0" marL="0" rtl="0" algn="l">
              <a:spcBef>
                <a:spcPts val="20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/>
          </a:p>
        </p:txBody>
      </p:sp>
      <p:sp>
        <p:nvSpPr>
          <p:cNvPr id="111" name="Google Shape;111;p3:notes"/>
          <p:cNvSpPr txBox="1"/>
          <p:nvPr/>
        </p:nvSpPr>
        <p:spPr>
          <a:xfrm>
            <a:off x="3884612" y="8850312"/>
            <a:ext cx="2973387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6250" lIns="92500" spcFirstLastPara="1" rIns="92500" wrap="square" tIns="462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fld id="{00000000-1234-1234-1234-123412341234}" type="slidenum"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/>
          <p:nvPr>
            <p:ph idx="2" type="sldImg"/>
          </p:nvPr>
        </p:nvSpPr>
        <p:spPr>
          <a:xfrm>
            <a:off x="1100137" y="698500"/>
            <a:ext cx="4657725" cy="34940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7" name="Google Shape;117;p4:notes"/>
          <p:cNvSpPr txBox="1"/>
          <p:nvPr>
            <p:ph idx="1" type="body"/>
          </p:nvPr>
        </p:nvSpPr>
        <p:spPr>
          <a:xfrm>
            <a:off x="914400" y="4424362"/>
            <a:ext cx="50292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250" lIns="92500" spcFirstLastPara="1" rIns="92500" wrap="square" tIns="46250">
            <a:noAutofit/>
          </a:bodyPr>
          <a:lstStyle/>
          <a:p>
            <a:pPr indent="0" lvl="0" marL="0" rtl="0" algn="l">
              <a:spcBef>
                <a:spcPts val="20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/>
          </a:p>
        </p:txBody>
      </p:sp>
      <p:sp>
        <p:nvSpPr>
          <p:cNvPr id="118" name="Google Shape;118;p4:notes"/>
          <p:cNvSpPr txBox="1"/>
          <p:nvPr/>
        </p:nvSpPr>
        <p:spPr>
          <a:xfrm>
            <a:off x="3884612" y="8850312"/>
            <a:ext cx="2973387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6250" lIns="92500" spcFirstLastPara="1" rIns="92500" wrap="square" tIns="462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544e2c3009_0_0:notes"/>
          <p:cNvSpPr/>
          <p:nvPr>
            <p:ph idx="2" type="sldImg"/>
          </p:nvPr>
        </p:nvSpPr>
        <p:spPr>
          <a:xfrm>
            <a:off x="1100137" y="698500"/>
            <a:ext cx="4657800" cy="3494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4" name="Google Shape;124;g2544e2c3009_0_0:notes"/>
          <p:cNvSpPr txBox="1"/>
          <p:nvPr>
            <p:ph idx="1" type="body"/>
          </p:nvPr>
        </p:nvSpPr>
        <p:spPr>
          <a:xfrm>
            <a:off x="914400" y="4424362"/>
            <a:ext cx="50292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250" lIns="92500" spcFirstLastPara="1" rIns="92500" wrap="square" tIns="46250">
            <a:noAutofit/>
          </a:bodyPr>
          <a:lstStyle/>
          <a:p>
            <a:pPr indent="0" lvl="0" marL="0" rtl="0" algn="l">
              <a:spcBef>
                <a:spcPts val="20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/>
          </a:p>
        </p:txBody>
      </p:sp>
      <p:sp>
        <p:nvSpPr>
          <p:cNvPr id="125" name="Google Shape;125;g2544e2c3009_0_0:notes"/>
          <p:cNvSpPr txBox="1"/>
          <p:nvPr/>
        </p:nvSpPr>
        <p:spPr>
          <a:xfrm>
            <a:off x="3884612" y="8850312"/>
            <a:ext cx="2973300" cy="4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6250" lIns="92500" spcFirstLastPara="1" rIns="92500" wrap="square" tIns="462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8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79" name="Google Shape;79;p17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hart" type="chart">
  <p:cSld name="CHAR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/>
          <p:nvPr>
            <p:ph idx="2" type="chart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" type="body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45" name="Google Shape;45;p1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51" name="Google Shape;51;p1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52" name="Google Shape;52;p1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63" name="Google Shape;63;p1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64" name="Google Shape;64;p1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65" name="Google Shape;65;p1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66" name="Google Shape;66;p15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72" name="Google Shape;72;p16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73" name="Google Shape;73;p16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FPlogo" id="15" name="Google Shape;15;p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28600" y="5883275"/>
            <a:ext cx="1206500" cy="8223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Google Shape;16;p7"/>
          <p:cNvCxnSpPr/>
          <p:nvPr/>
        </p:nvCxnSpPr>
        <p:spPr>
          <a:xfrm>
            <a:off x="1752600" y="6248400"/>
            <a:ext cx="662940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descr="AFPlogo" id="17" name="Google Shape;17;p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28600" y="5883275"/>
            <a:ext cx="1206500" cy="8223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Google Shape;18;p7"/>
          <p:cNvCxnSpPr/>
          <p:nvPr/>
        </p:nvCxnSpPr>
        <p:spPr>
          <a:xfrm>
            <a:off x="1752600" y="6248400"/>
            <a:ext cx="662940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"/>
          <p:cNvSpPr txBox="1"/>
          <p:nvPr/>
        </p:nvSpPr>
        <p:spPr>
          <a:xfrm>
            <a:off x="6985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About AFP</a:t>
            </a:r>
            <a:endParaRPr/>
          </a:p>
        </p:txBody>
      </p:sp>
      <p:sp>
        <p:nvSpPr>
          <p:cNvPr id="100" name="Google Shape;100;p1"/>
          <p:cNvSpPr txBox="1"/>
          <p:nvPr/>
        </p:nvSpPr>
        <p:spPr>
          <a:xfrm>
            <a:off x="698500" y="1550987"/>
            <a:ext cx="7772400" cy="3821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58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rgbClr val="0E4CB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E4CB2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0E4CB2"/>
                </a:solidFill>
                <a:latin typeface="Calibri"/>
                <a:ea typeface="Calibri"/>
                <a:cs typeface="Calibri"/>
                <a:sym typeface="Calibri"/>
              </a:rPr>
              <a:t>27,000+ members in 180 chapters across the U.S. and around the world.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E4CB2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0E4CB2"/>
                </a:solidFill>
                <a:latin typeface="Calibri"/>
                <a:ea typeface="Calibri"/>
                <a:cs typeface="Calibri"/>
                <a:sym typeface="Calibri"/>
              </a:rPr>
              <a:t>Members raise funds for every conceivable charitable cause.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E4CB2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0E4CB2"/>
                </a:solidFill>
                <a:latin typeface="Calibri"/>
                <a:ea typeface="Calibri"/>
                <a:cs typeface="Calibri"/>
                <a:sym typeface="Calibri"/>
              </a:rPr>
              <a:t>Collectively raise over $115 billion every year for their organizations.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E4CB2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0E4CB2"/>
                </a:solidFill>
                <a:latin typeface="Calibri"/>
                <a:ea typeface="Calibri"/>
                <a:cs typeface="Calibri"/>
                <a:sym typeface="Calibri"/>
              </a:rPr>
              <a:t>Abide by the only enforced code of ethics in the fundraising profession.</a:t>
            </a:r>
            <a:endParaRPr/>
          </a:p>
          <a:p>
            <a:pPr indent="-184150" lvl="1" marL="7429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E4CB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E4CB2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rgbClr val="0E4CB2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/>
          <p:nvPr/>
        </p:nvSpPr>
        <p:spPr>
          <a:xfrm>
            <a:off x="6985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AFP Code of Ethics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www.afpglobal.org/ethics </a:t>
            </a:r>
            <a:endParaRPr/>
          </a:p>
        </p:txBody>
      </p:sp>
      <p:sp>
        <p:nvSpPr>
          <p:cNvPr id="107" name="Google Shape;107;p2"/>
          <p:cNvSpPr txBox="1"/>
          <p:nvPr/>
        </p:nvSpPr>
        <p:spPr>
          <a:xfrm>
            <a:off x="698500" y="1550987"/>
            <a:ext cx="7772400" cy="3935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58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rgbClr val="0E4CB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E4CB2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0E4CB2"/>
                </a:solidFill>
                <a:latin typeface="Calibri"/>
                <a:ea typeface="Calibri"/>
                <a:cs typeface="Calibri"/>
                <a:sym typeface="Calibri"/>
              </a:rPr>
              <a:t>Members must sign the AFP Code of Ethics every year.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0E4CB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E4CB2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0E4CB2"/>
                </a:solidFill>
                <a:latin typeface="Calibri"/>
                <a:ea typeface="Calibri"/>
                <a:cs typeface="Calibri"/>
                <a:sym typeface="Calibri"/>
              </a:rPr>
              <a:t>The code ensures that fundraising is practiced with honesty, integrity, transparency, accountability and adherence to safeguarding the public trust.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0E4CB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E4CB2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0E4CB2"/>
                </a:solidFill>
                <a:latin typeface="Calibri"/>
                <a:ea typeface="Calibri"/>
                <a:cs typeface="Calibri"/>
                <a:sym typeface="Calibri"/>
              </a:rPr>
              <a:t>The code is upheld by a strict enforcement process directed by the AFP Ethics Committee.</a:t>
            </a:r>
            <a:endParaRPr b="0" i="0" sz="1600" u="none" cap="none" strike="noStrike">
              <a:solidFill>
                <a:srgbClr val="0E4CB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E4CB2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rgbClr val="0E4CB2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/>
          <p:nvPr/>
        </p:nvSpPr>
        <p:spPr>
          <a:xfrm>
            <a:off x="6985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Charitable Act (S. 566/H.R. 3435)</a:t>
            </a:r>
            <a:endParaRPr/>
          </a:p>
        </p:txBody>
      </p:sp>
      <p:sp>
        <p:nvSpPr>
          <p:cNvPr id="114" name="Google Shape;114;p3"/>
          <p:cNvSpPr txBox="1"/>
          <p:nvPr/>
        </p:nvSpPr>
        <p:spPr>
          <a:xfrm>
            <a:off x="698500" y="1550987"/>
            <a:ext cx="7772400" cy="3821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58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rgbClr val="0E4CB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E4CB2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0E4CB2"/>
                </a:solidFill>
                <a:latin typeface="Calibri"/>
                <a:ea typeface="Calibri"/>
                <a:cs typeface="Calibri"/>
                <a:sym typeface="Calibri"/>
              </a:rPr>
              <a:t>Universal charitable deduction expired at the end of 2021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E4CB2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0E4CB2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b="1" i="0" lang="en-US" sz="2400" u="none" cap="none" strike="noStrike">
                <a:solidFill>
                  <a:srgbClr val="0E4CB2"/>
                </a:solidFill>
                <a:latin typeface="Calibri"/>
                <a:ea typeface="Calibri"/>
                <a:cs typeface="Calibri"/>
                <a:sym typeface="Calibri"/>
              </a:rPr>
              <a:t>ncrease the cap on the previous deduction from $300/$600 to one-third of the standard deduction ($4</a:t>
            </a:r>
            <a:r>
              <a:rPr b="1" lang="en-US" sz="2400">
                <a:solidFill>
                  <a:srgbClr val="0E4CB2"/>
                </a:solidFill>
                <a:latin typeface="Calibri"/>
                <a:ea typeface="Calibri"/>
                <a:cs typeface="Calibri"/>
                <a:sym typeface="Calibri"/>
              </a:rPr>
              <a:t>,600/$9,200) </a:t>
            </a:r>
            <a:endParaRPr b="1" sz="2400">
              <a:solidFill>
                <a:srgbClr val="0E4CB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E4CB2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0E4CB2"/>
                </a:solidFill>
                <a:latin typeface="Calibri"/>
                <a:ea typeface="Calibri"/>
                <a:cs typeface="Calibri"/>
                <a:sym typeface="Calibri"/>
              </a:rPr>
              <a:t>Extend the availability of the deduction through 2024.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E4CB2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0E4CB2"/>
                </a:solidFill>
                <a:latin typeface="Calibri"/>
                <a:ea typeface="Calibri"/>
                <a:cs typeface="Calibri"/>
                <a:sym typeface="Calibri"/>
              </a:rPr>
              <a:t>Allow gifts to donor-advised funds.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E4CB2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0E4CB2"/>
                </a:solidFill>
                <a:latin typeface="Calibri"/>
                <a:ea typeface="Calibri"/>
                <a:cs typeface="Calibri"/>
                <a:sym typeface="Calibri"/>
              </a:rPr>
              <a:t>Estimated to increase giving by $17 billion a year.</a:t>
            </a:r>
            <a:endParaRPr/>
          </a:p>
          <a:p>
            <a:pPr indent="-184150" lvl="1" marL="7429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E4CB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E4CB2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rgbClr val="0E4CB2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 txBox="1"/>
          <p:nvPr/>
        </p:nvSpPr>
        <p:spPr>
          <a:xfrm>
            <a:off x="6985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on Universal Charitable Deduction</a:t>
            </a:r>
            <a:endParaRPr/>
          </a:p>
        </p:txBody>
      </p:sp>
      <p:sp>
        <p:nvSpPr>
          <p:cNvPr id="121" name="Google Shape;121;p4"/>
          <p:cNvSpPr txBox="1"/>
          <p:nvPr/>
        </p:nvSpPr>
        <p:spPr>
          <a:xfrm>
            <a:off x="698500" y="1550987"/>
            <a:ext cx="8369300" cy="3821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0E4CB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E4CB2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0E4CB2"/>
                </a:solidFill>
                <a:latin typeface="Calibri"/>
                <a:ea typeface="Calibri"/>
                <a:cs typeface="Calibri"/>
                <a:sym typeface="Calibri"/>
              </a:rPr>
              <a:t>Overall annual gifts: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E4CB2"/>
              </a:buClr>
              <a:buSzPts val="2000"/>
              <a:buFont typeface="Calibri"/>
              <a:buChar char="•"/>
            </a:pPr>
            <a:r>
              <a:rPr b="1" i="0" lang="en-US" sz="2000" u="none" cap="none" strike="noStrike">
                <a:solidFill>
                  <a:srgbClr val="0E4CB2"/>
                </a:solidFill>
                <a:latin typeface="Calibri"/>
                <a:ea typeface="Calibri"/>
                <a:cs typeface="Calibri"/>
                <a:sym typeface="Calibri"/>
              </a:rPr>
              <a:t>7.5% INCREASE in gifts of exactly $300 in 2020 overall compared to 2019 (the latest year without the universal charitable deduction).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E4CB2"/>
              </a:buClr>
              <a:buSzPts val="2000"/>
              <a:buFont typeface="Calibri"/>
              <a:buChar char="•"/>
            </a:pPr>
            <a:r>
              <a:rPr b="1" i="0" lang="en-US" sz="2000" u="none" cap="none" strike="noStrike">
                <a:solidFill>
                  <a:srgbClr val="0E4CB2"/>
                </a:solidFill>
                <a:latin typeface="Calibri"/>
                <a:ea typeface="Calibri"/>
                <a:cs typeface="Calibri"/>
                <a:sym typeface="Calibri"/>
              </a:rPr>
              <a:t>7.5% INCREASE in $300 gifts in 2021 compared to 2019. 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0E4CB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E4CB2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0E4CB2"/>
                </a:solidFill>
                <a:latin typeface="Calibri"/>
                <a:ea typeface="Calibri"/>
                <a:cs typeface="Calibri"/>
                <a:sym typeface="Calibri"/>
              </a:rPr>
              <a:t>On December 31, the last day of the year when many charitable contributions are given so donors can take advantage of tax incentives: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E4CB2"/>
              </a:buClr>
              <a:buSzPts val="2000"/>
              <a:buFont typeface="Calibri"/>
              <a:buChar char="•"/>
            </a:pPr>
            <a:r>
              <a:rPr b="1" i="0" lang="en-US" sz="2000" u="none" cap="none" strike="noStrike">
                <a:solidFill>
                  <a:srgbClr val="0E4CB2"/>
                </a:solidFill>
                <a:latin typeface="Calibri"/>
                <a:ea typeface="Calibri"/>
                <a:cs typeface="Calibri"/>
                <a:sym typeface="Calibri"/>
              </a:rPr>
              <a:t>33% INCREASE in gifts of exactly $300 in 2020 compared to 2019.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E4CB2"/>
              </a:buClr>
              <a:buSzPts val="2000"/>
              <a:buFont typeface="Calibri"/>
              <a:buChar char="•"/>
            </a:pPr>
            <a:r>
              <a:rPr b="1" i="0" lang="en-US" sz="2000" u="none" cap="none" strike="noStrike">
                <a:solidFill>
                  <a:srgbClr val="0E4CB2"/>
                </a:solidFill>
                <a:latin typeface="Calibri"/>
                <a:ea typeface="Calibri"/>
                <a:cs typeface="Calibri"/>
                <a:sym typeface="Calibri"/>
              </a:rPr>
              <a:t>7% INCREASE in $300 gifts in 2021 compared to 2019.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E4CB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544e2c3009_0_0"/>
          <p:cNvSpPr txBox="1"/>
          <p:nvPr/>
        </p:nvSpPr>
        <p:spPr>
          <a:xfrm>
            <a:off x="6985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2022: Historic Lows</a:t>
            </a:r>
            <a:endParaRPr/>
          </a:p>
        </p:txBody>
      </p:sp>
      <p:sp>
        <p:nvSpPr>
          <p:cNvPr id="128" name="Google Shape;128;g2544e2c3009_0_0"/>
          <p:cNvSpPr txBox="1"/>
          <p:nvPr/>
        </p:nvSpPr>
        <p:spPr>
          <a:xfrm>
            <a:off x="698500" y="1550987"/>
            <a:ext cx="8369400" cy="38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47675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fter UCD expired, FEP data found: 1) total dollars given to charities declined and 2) overall number of donors sharply declined by 10 percent. </a:t>
            </a:r>
            <a:endParaRPr sz="20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47675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According to </a:t>
            </a:r>
            <a:r>
              <a:rPr i="1" lang="en-US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Giving USA</a:t>
            </a:r>
            <a:r>
              <a:rPr lang="en-US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, 2022 was one of the worst years in philanthropy history. </a:t>
            </a:r>
            <a:endParaRPr sz="20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04875" rtl="0" algn="l"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ourier New"/>
              <a:buChar char="o"/>
            </a:pPr>
            <a:r>
              <a:rPr lang="en-US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Giving dropped 10.5 percent after inflation, </a:t>
            </a:r>
            <a:r>
              <a:rPr lang="en-US" sz="2000" u="sng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only the fourth time that donations have fallen since 1956</a:t>
            </a:r>
            <a:r>
              <a:rPr lang="en-US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0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04875" rtl="0" algn="l"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ourier New"/>
              <a:buChar char="o"/>
            </a:pPr>
            <a:r>
              <a:rPr lang="en-US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Giving by individuals, who typically provide the bulk of all donations, fell by 13.4 percent after inflation.</a:t>
            </a:r>
            <a:endParaRPr sz="20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47675" rtl="0" algn="l"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Even as U.S. GDP grew by 2.1 percent, charitable giving as a share of GDP shrunk and charitable giving as a share of personal disposable income dropped to 1.7 percent – </a:t>
            </a:r>
            <a:r>
              <a:rPr lang="en-US" sz="2000" u="sng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 near 30-year low</a:t>
            </a:r>
            <a:r>
              <a:rPr lang="en-US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0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E4CB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FP background template">
  <a:themeElements>
    <a:clrScheme name="AFP background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2003-03-07T19:36:03Z</dcterms:created>
  <dc:creator>NSFRE</dc:creator>
</cp:coreProperties>
</file>